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8" r:id="rId13"/>
    <p:sldId id="267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1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90A4A0-F3DA-DD90-BD47-1C9BD306D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3AE22B1-1C16-52B5-21E7-D371C1B52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8AA7D49-A0F5-1DAE-DD0A-8F0262121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D3AAF7-1CAE-2AD9-1CCF-0FCB61BA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B53DDB-ECF7-4D53-D406-7695C7DCA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453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2AF39E-0374-8749-8502-BA0BFEC6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B1123B-A1C0-F6CE-D086-4E9922899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0034CB-3A00-95BA-92C6-FAB9C593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8C109-654C-5C5E-9824-A03086F28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BCA0B66-4144-B794-D613-401F1D74E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111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06C646-2403-3E84-64E5-C23E8E215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D73851-A9D0-46C2-8936-9F29C127F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6993C1-F59C-619B-3EA1-2B7CCF6F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F5C1482-3EF8-22FE-6BC4-2A6ECB47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EBE158-27C0-5430-E47C-5CEB9E19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612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650063-D905-0237-22EE-53372C94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2479B3-C3B6-62D5-0CD1-92037EB76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726BB6-E2C1-C09F-C454-59C9F7885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91C1C50-96A7-5C99-6FAF-BC545273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88017F9-A829-80F2-8EE9-41D876019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6E30AD2-665C-3D84-FE61-637D9A81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6096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0F2A38-ABB8-8E9B-1CD6-EEB757D3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BDEA73C-3AAB-4B38-25DD-7502F5227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FF9754-9358-E7FD-3DC4-598738777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4202E7E-F0EA-3411-D4C1-79FCD301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17F0D0B-C73A-2524-BF56-16B6E4249B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AC87EB0-D7ED-91D0-C3F9-8419CB604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1745BE7-5E47-1EAC-71B2-CAA6FD075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E04F623-1E65-86F2-2416-B1D61BC44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907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FB252B-79EB-5472-FEDD-660A61AA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8833497-4ABC-DD6B-2CF9-DF0859B68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488808-C317-2090-4A90-1E9ABD5E6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6F922F8-593A-CC80-F499-2D45F710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459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699F623-5597-EECD-4EDD-252687D7F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C397D79-1D27-8508-1D75-8FB78AB2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3C5CAC4-704B-EB28-8E19-1244E803A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83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AAAA48-0887-B1C2-3943-D7BFA426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03B18F-DA1B-DA50-6DE0-08B131A0A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605A731-7135-708B-FC3B-239D5FECF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F3021-B152-A5A5-0A66-FEE256886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42881DF-1A3F-DDC2-592C-BC01E8CF0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17322B0-CF15-6CCA-967A-E98D46C1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997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610343-84AC-0D6C-E3E0-D2089BFF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5A6BC62-FC5D-8CE6-2E72-ABB609B17F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08DDBED-EA72-861F-9A48-3E2718C7C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EC30CD-CACE-6DAA-5C7A-1404A538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63EC951-9629-BF60-6576-55A3D14E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7399CB2-F329-9AAD-85A4-4480C7147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089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A13F46-A280-B9EB-7A82-26210209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A5F459B-A107-987A-B576-B72FAF80F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D96C9A-E8EC-7B4C-3438-0046F80B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9E681EB-162D-3D6B-84F7-3C4C143A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4A24DF-D667-75EB-5FC1-AA0516EF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72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2F38C40-E895-22D0-9CF4-F2C0BE018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B6D6B85-1C33-2E8A-E5A4-9939AD5619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4EB61D5-79E8-61F4-4FE5-01E33C02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40E055-F677-636D-89EB-C032FE783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E5612E-840D-E4F7-58DD-0DCD1727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971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81EE1D5-83E1-15DC-7E19-2A634BBA1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FC0E1E9-0022-FA33-8025-AAAD016F7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49A93F0-7E35-3853-20AD-7345A9795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EF0D08-8834-4A11-B120-BC8B2FB0B6D6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5F3367-9710-6056-7EC8-0616D7C73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C0CC9F-B5C5-0F48-1E69-C079A3920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BDF9FD-5ECE-4E31-A472-8DE99826683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843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eilukauppa.f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2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A5DD303-606C-AC56-62B8-D1F70E8E6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62" r="1" b="13953"/>
          <a:stretch>
            <a:fillRect/>
          </a:stretch>
        </p:blipFill>
        <p:spPr>
          <a:xfrm>
            <a:off x="3326505" y="1879136"/>
            <a:ext cx="8663422" cy="4969008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BF0EA0-3317-8CD3-BE6B-003F066F8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410" y="1177925"/>
            <a:ext cx="4001034" cy="2757748"/>
          </a:xfrm>
        </p:spPr>
        <p:txBody>
          <a:bodyPr>
            <a:normAutofit/>
          </a:bodyPr>
          <a:lstStyle/>
          <a:p>
            <a:pPr algn="l"/>
            <a:r>
              <a:rPr lang="fi-FI" sz="7200" dirty="0"/>
              <a:t>Reilu kauppa</a:t>
            </a:r>
          </a:p>
        </p:txBody>
      </p:sp>
      <p:pic>
        <p:nvPicPr>
          <p:cNvPr id="7" name="Kuva 6" descr="What does Fair Trade mean? - vavista.com">
            <a:extLst>
              <a:ext uri="{FF2B5EF4-FFF2-40B4-BE49-F238E27FC236}">
                <a16:creationId xmlns:a16="http://schemas.microsoft.com/office/drawing/2014/main" id="{8D6695E5-5E02-B9E9-FD43-7CBB0A29C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888" y="-47783"/>
            <a:ext cx="3195319" cy="268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1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54BCC0-2A1A-0858-5E20-49C52F14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dirty="0"/>
              <a:t>Muistatko koskaan nähneesi tällaista merkkiä?</a:t>
            </a:r>
            <a:br>
              <a:rPr lang="fi-FI" dirty="0"/>
            </a:br>
            <a:r>
              <a:rPr lang="fi-FI" dirty="0"/>
              <a:t>Missä sellaisen olet nähnyt?</a:t>
            </a:r>
          </a:p>
        </p:txBody>
      </p:sp>
      <p:pic>
        <p:nvPicPr>
          <p:cNvPr id="5" name="Kuva 4" descr="What does Fair Trade mean? - vavista.com">
            <a:extLst>
              <a:ext uri="{FF2B5EF4-FFF2-40B4-BE49-F238E27FC236}">
                <a16:creationId xmlns:a16="http://schemas.microsoft.com/office/drawing/2014/main" id="{88B03692-D029-40FB-E8F4-3DCB97959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708" y="1825625"/>
            <a:ext cx="5539802" cy="465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7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 5" descr="File:Tonys Chocolonely - 5 large bars - bought in Germany 2022-10-15.jpg -  Wikimedia Commons">
            <a:extLst>
              <a:ext uri="{FF2B5EF4-FFF2-40B4-BE49-F238E27FC236}">
                <a16:creationId xmlns:a16="http://schemas.microsoft.com/office/drawing/2014/main" id="{8B5A6A4A-8266-4253-03E6-83CFC2558F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690" r="-1" b="30491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Kuva 4" descr="File:Fairtrade-märkta bananer.jpg - Wikimedia Commons">
            <a:extLst>
              <a:ext uri="{FF2B5EF4-FFF2-40B4-BE49-F238E27FC236}">
                <a16:creationId xmlns:a16="http://schemas.microsoft.com/office/drawing/2014/main" id="{13D10E51-74B2-5A0E-C9F1-0FC539A897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22" b="21728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A5B4AAC-92F4-3891-92D4-14B8C6C2B3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953" r="5506"/>
          <a:stretch>
            <a:fillRect/>
          </a:stretch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869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24CDCF-DFB8-6269-2873-75C121305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Mikä Reilu kauppa oikein on?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0E48FE-ACF3-86D3-218E-5E02BC2E4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489" y="2141536"/>
            <a:ext cx="6549421" cy="4351338"/>
          </a:xfrm>
        </p:spPr>
        <p:txBody>
          <a:bodyPr/>
          <a:lstStyle/>
          <a:p>
            <a:r>
              <a:rPr lang="fi-FI" dirty="0"/>
              <a:t>Järjestelmä, joka pyrkii kehittämään kaupankäyntiä reilummaksi – tavoitteena on vähentää köyhyyttä kehittyvissä maissa</a:t>
            </a:r>
          </a:p>
          <a:p>
            <a:r>
              <a:rPr lang="fi-FI" dirty="0"/>
              <a:t>Reilun kaupan tuotteella on todistus siitä, että se on valmistettu vastuullisesti</a:t>
            </a:r>
          </a:p>
          <a:p>
            <a:pPr lvl="1"/>
            <a:r>
              <a:rPr lang="fi-FI" dirty="0"/>
              <a:t>Huomioitu sekä ihmisten että ympäristön hyvinvointi</a:t>
            </a:r>
          </a:p>
          <a:p>
            <a:pPr lvl="1"/>
            <a:endParaRPr lang="fi-FI" dirty="0"/>
          </a:p>
        </p:txBody>
      </p:sp>
      <p:pic>
        <p:nvPicPr>
          <p:cNvPr id="5" name="Kuva 4" descr="What does Fair Trade mean? - vavista.com">
            <a:extLst>
              <a:ext uri="{FF2B5EF4-FFF2-40B4-BE49-F238E27FC236}">
                <a16:creationId xmlns:a16="http://schemas.microsoft.com/office/drawing/2014/main" id="{603D8B2D-A183-5FB2-9EA4-AC0B33B0A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910" y="1690688"/>
            <a:ext cx="4547678" cy="382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5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D5D9BE-2E3C-C0F3-4739-7A75D60B8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Reilua kauppaa tarvitaan kovasti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107D3A-CB72-FF08-76F8-86AC458ED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825625"/>
            <a:ext cx="5448300" cy="4351338"/>
          </a:xfrm>
        </p:spPr>
        <p:txBody>
          <a:bodyPr>
            <a:normAutofit lnSpcReduction="10000"/>
          </a:bodyPr>
          <a:lstStyle/>
          <a:p>
            <a:r>
              <a:rPr lang="fi-FI" dirty="0"/>
              <a:t>Maailman nälänhätätilanne on parantunut, mutta edelleen yli 650 miljoonaa ihmistä kärsii aliravitsemuksesta</a:t>
            </a:r>
          </a:p>
          <a:p>
            <a:r>
              <a:rPr lang="fi-FI" dirty="0"/>
              <a:t>Osa heistä on pienviljelijöitä tai suurtilojen työntekijöitä, jotka saavat tuotteistaan niin pienen korvauksen, ettei se riitä edes ruokaan</a:t>
            </a:r>
          </a:p>
          <a:p>
            <a:r>
              <a:rPr lang="fi-FI" dirty="0"/>
              <a:t>Reilu kauppa haluaa tuottajille reilun korvauksen</a:t>
            </a:r>
          </a:p>
          <a:p>
            <a:endParaRPr lang="fi-FI" dirty="0"/>
          </a:p>
        </p:txBody>
      </p:sp>
      <p:pic>
        <p:nvPicPr>
          <p:cNvPr id="5" name="Kuva 4" descr="Maailman kartta on tehty kolikkoa">
            <a:extLst>
              <a:ext uri="{FF2B5EF4-FFF2-40B4-BE49-F238E27FC236}">
                <a16:creationId xmlns:a16="http://schemas.microsoft.com/office/drawing/2014/main" id="{181650C9-90D6-CD6E-D5C3-E4461DCFE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527" y="1424628"/>
            <a:ext cx="6348633" cy="475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8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DED4BC-B6E2-5B3E-0F9F-1247377D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Reilun kaupan kriteerit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BDF24C-39F4-B786-614D-645C85C3E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Reilun kaupan tuote täyttää tietyt ympäristölliset, sosiaaliset ja taloudelliset kriteerit</a:t>
            </a:r>
          </a:p>
        </p:txBody>
      </p:sp>
      <p:pic>
        <p:nvPicPr>
          <p:cNvPr id="5" name="Kuva 4" descr="Avoin käsi ja kasvi ääriviiva">
            <a:extLst>
              <a:ext uri="{FF2B5EF4-FFF2-40B4-BE49-F238E27FC236}">
                <a16:creationId xmlns:a16="http://schemas.microsoft.com/office/drawing/2014/main" id="{29186304-5C3B-559B-5995-9F2566019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2790504"/>
            <a:ext cx="3141665" cy="3141665"/>
          </a:xfrm>
          <a:prstGeom prst="rect">
            <a:avLst/>
          </a:prstGeom>
        </p:spPr>
      </p:pic>
      <p:pic>
        <p:nvPicPr>
          <p:cNvPr id="7" name="Kuva 6" descr="Miesryhmä tasaisella täytöllä">
            <a:extLst>
              <a:ext uri="{FF2B5EF4-FFF2-40B4-BE49-F238E27FC236}">
                <a16:creationId xmlns:a16="http://schemas.microsoft.com/office/drawing/2014/main" id="{12C466EC-77C6-0120-397E-82CD1B4DA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9019" y="2962429"/>
            <a:ext cx="2797813" cy="2797813"/>
          </a:xfrm>
          <a:prstGeom prst="rect">
            <a:avLst/>
          </a:prstGeom>
        </p:spPr>
      </p:pic>
      <p:pic>
        <p:nvPicPr>
          <p:cNvPr id="9" name="Kuva 8" descr="Kolikot ääriviiva">
            <a:extLst>
              <a:ext uri="{FF2B5EF4-FFF2-40B4-BE49-F238E27FC236}">
                <a16:creationId xmlns:a16="http://schemas.microsoft.com/office/drawing/2014/main" id="{B80980AA-3478-D844-6220-4F31838C43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5986" y="2962430"/>
            <a:ext cx="2797812" cy="279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25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252282-D60E-69E5-9006-D24991DDA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1090" y="272729"/>
            <a:ext cx="5157787" cy="823912"/>
          </a:xfrm>
        </p:spPr>
        <p:txBody>
          <a:bodyPr>
            <a:normAutofit/>
          </a:bodyPr>
          <a:lstStyle/>
          <a:p>
            <a:r>
              <a:rPr lang="fi-FI" sz="3200" dirty="0"/>
              <a:t>Taloudelliset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8A8FF15-5402-9C62-12E8-1F8F38B70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55038" y="2322195"/>
            <a:ext cx="5157787" cy="3684588"/>
          </a:xfrm>
        </p:spPr>
        <p:txBody>
          <a:bodyPr/>
          <a:lstStyle/>
          <a:p>
            <a:r>
              <a:rPr lang="fi-FI" dirty="0"/>
              <a:t>Takuuhinta</a:t>
            </a:r>
          </a:p>
          <a:p>
            <a:r>
              <a:rPr lang="fi-FI" dirty="0"/>
              <a:t>Reilun kaupan lisä</a:t>
            </a:r>
          </a:p>
          <a:p>
            <a:r>
              <a:rPr lang="fi-FI" dirty="0"/>
              <a:t>Myyntiketju selvillä</a:t>
            </a:r>
          </a:p>
          <a:p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33FBD94-9990-23C7-04DA-B2B2E23DB1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41399" y="267171"/>
            <a:ext cx="5183188" cy="823912"/>
          </a:xfrm>
        </p:spPr>
        <p:txBody>
          <a:bodyPr>
            <a:normAutofit/>
          </a:bodyPr>
          <a:lstStyle/>
          <a:p>
            <a:r>
              <a:rPr lang="fi-FI" sz="3200" dirty="0"/>
              <a:t>Sosiaaliset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8BF70AB-B465-FF80-25F9-72502F96D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07084" y="2322195"/>
            <a:ext cx="4114006" cy="3684588"/>
          </a:xfrm>
        </p:spPr>
        <p:txBody>
          <a:bodyPr/>
          <a:lstStyle/>
          <a:p>
            <a:r>
              <a:rPr lang="fi-FI" dirty="0"/>
              <a:t>Ei lapsityövoimaa</a:t>
            </a:r>
          </a:p>
          <a:p>
            <a:r>
              <a:rPr lang="fi-FI" dirty="0"/>
              <a:t>Ei pakkotyötä </a:t>
            </a:r>
          </a:p>
          <a:p>
            <a:r>
              <a:rPr lang="fi-FI" dirty="0"/>
              <a:t>Ei syrjintää</a:t>
            </a:r>
          </a:p>
          <a:p>
            <a:r>
              <a:rPr lang="fi-FI" dirty="0"/>
              <a:t>Työsopimukset kunnossa</a:t>
            </a:r>
          </a:p>
          <a:p>
            <a:r>
              <a:rPr lang="fi-FI" dirty="0"/>
              <a:t>Työntekijöiden oma ääni kuultavissa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153FB95D-9F08-9EAB-E8D7-1645311A0F56}"/>
              </a:ext>
            </a:extLst>
          </p:cNvPr>
          <p:cNvSpPr txBox="1">
            <a:spLocks/>
          </p:cNvSpPr>
          <p:nvPr/>
        </p:nvSpPr>
        <p:spPr>
          <a:xfrm>
            <a:off x="678180" y="272729"/>
            <a:ext cx="51831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3200" dirty="0"/>
              <a:t>Ympäristölliset</a:t>
            </a:r>
          </a:p>
        </p:txBody>
      </p:sp>
      <p:sp>
        <p:nvSpPr>
          <p:cNvPr id="8" name="Sisällön paikkamerkki 5">
            <a:extLst>
              <a:ext uri="{FF2B5EF4-FFF2-40B4-BE49-F238E27FC236}">
                <a16:creationId xmlns:a16="http://schemas.microsoft.com/office/drawing/2014/main" id="{40A81F61-C109-A428-3AEA-5F84032BEC05}"/>
              </a:ext>
            </a:extLst>
          </p:cNvPr>
          <p:cNvSpPr txBox="1">
            <a:spLocks/>
          </p:cNvSpPr>
          <p:nvPr/>
        </p:nvSpPr>
        <p:spPr>
          <a:xfrm>
            <a:off x="438944" y="2322195"/>
            <a:ext cx="3835876" cy="36845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Huolehditaan jätteistä</a:t>
            </a:r>
          </a:p>
          <a:p>
            <a:r>
              <a:rPr lang="fi-FI" dirty="0"/>
              <a:t>Vähennetään päästöjä</a:t>
            </a:r>
          </a:p>
          <a:p>
            <a:r>
              <a:rPr lang="fi-FI" dirty="0"/>
              <a:t>Vältetään haitallisia kemikaaleja</a:t>
            </a:r>
          </a:p>
          <a:p>
            <a:r>
              <a:rPr lang="fi-FI" dirty="0"/>
              <a:t>Suojellaan luonnon monimuotoisuutta</a:t>
            </a:r>
          </a:p>
          <a:p>
            <a:r>
              <a:rPr lang="fi-FI" dirty="0"/>
              <a:t>Suojellaan maaperää ja vesiä</a:t>
            </a:r>
          </a:p>
          <a:p>
            <a:endParaRPr lang="fi-FI" dirty="0"/>
          </a:p>
        </p:txBody>
      </p:sp>
      <p:pic>
        <p:nvPicPr>
          <p:cNvPr id="10" name="Kuva 9" descr="Avoin käsi ja kasvi ääriviiva">
            <a:extLst>
              <a:ext uri="{FF2B5EF4-FFF2-40B4-BE49-F238E27FC236}">
                <a16:creationId xmlns:a16="http://schemas.microsoft.com/office/drawing/2014/main" id="{774F1AA0-73C7-A115-BBF3-F68FC5C7E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76058" y="955038"/>
            <a:ext cx="1112520" cy="1112520"/>
          </a:xfrm>
          <a:prstGeom prst="rect">
            <a:avLst/>
          </a:prstGeom>
        </p:spPr>
      </p:pic>
      <p:pic>
        <p:nvPicPr>
          <p:cNvPr id="12" name="Kuva 11" descr="Miesryhmä tasaisella täytöllä">
            <a:extLst>
              <a:ext uri="{FF2B5EF4-FFF2-40B4-BE49-F238E27FC236}">
                <a16:creationId xmlns:a16="http://schemas.microsoft.com/office/drawing/2014/main" id="{DCF3D74E-C828-C79E-4188-44F77E0ABC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8300" y="1054098"/>
            <a:ext cx="914400" cy="914400"/>
          </a:xfrm>
          <a:prstGeom prst="rect">
            <a:avLst/>
          </a:prstGeom>
        </p:spPr>
      </p:pic>
      <p:pic>
        <p:nvPicPr>
          <p:cNvPr id="14" name="Kuva 13" descr="Kolikot ääriviiva">
            <a:extLst>
              <a:ext uri="{FF2B5EF4-FFF2-40B4-BE49-F238E27FC236}">
                <a16:creationId xmlns:a16="http://schemas.microsoft.com/office/drawing/2014/main" id="{61776585-1EDF-2943-D2FD-E6BE5F0C76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9043" y="10540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39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372445-F7C5-72CE-03CD-56148A443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308609"/>
            <a:ext cx="5167311" cy="913129"/>
          </a:xfrm>
        </p:spPr>
        <p:txBody>
          <a:bodyPr anchor="b">
            <a:normAutofit/>
          </a:bodyPr>
          <a:lstStyle/>
          <a:p>
            <a:r>
              <a:rPr lang="fi-FI" sz="3600" dirty="0"/>
              <a:t>Tulot ovat turvattu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2A9A69-C629-552C-6DF8-D5709D05E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11" y="1391603"/>
            <a:ext cx="5167311" cy="3590925"/>
          </a:xfrm>
        </p:spPr>
        <p:txBody>
          <a:bodyPr>
            <a:noAutofit/>
          </a:bodyPr>
          <a:lstStyle/>
          <a:p>
            <a:r>
              <a:rPr lang="fi-FI" b="1" dirty="0"/>
              <a:t>Takuuhinta</a:t>
            </a:r>
            <a:r>
              <a:rPr lang="fi-FI" dirty="0"/>
              <a:t> on minimi, jonka tuottajan pitää aina vähintään saada</a:t>
            </a:r>
          </a:p>
          <a:p>
            <a:r>
              <a:rPr lang="fi-FI" b="1" dirty="0"/>
              <a:t>Reilun kaupan lisä </a:t>
            </a:r>
            <a:r>
              <a:rPr lang="fi-FI" dirty="0"/>
              <a:t>on lisämaksu, jonka tuottajat saavat perushinnan päälle</a:t>
            </a:r>
          </a:p>
          <a:p>
            <a:pPr lvl="1"/>
            <a:r>
              <a:rPr lang="fi-FI" sz="2800" dirty="0"/>
              <a:t>Käyttökohteen voi päättää itse – rakennetaanko varastoja, päivähoitopaikkoja lapsille vai halutaanko koulutusta kehittää?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8F170F-4528-A7A7-8410-7BAFFFAF2F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29"/>
          <a:stretch>
            <a:fillRect/>
          </a:stretch>
        </p:blipFill>
        <p:spPr>
          <a:xfrm>
            <a:off x="5721536" y="1"/>
            <a:ext cx="6470464" cy="6856412"/>
          </a:xfrm>
          <a:custGeom>
            <a:avLst/>
            <a:gdLst/>
            <a:ahLst/>
            <a:cxnLst/>
            <a:rect l="l" t="t" r="r" b="b"/>
            <a:pathLst>
              <a:path w="6470464" h="6856412">
                <a:moveTo>
                  <a:pt x="0" y="0"/>
                </a:moveTo>
                <a:lnTo>
                  <a:pt x="6470464" y="0"/>
                </a:lnTo>
                <a:lnTo>
                  <a:pt x="6470464" y="6856412"/>
                </a:lnTo>
                <a:lnTo>
                  <a:pt x="753" y="6856412"/>
                </a:lnTo>
                <a:lnTo>
                  <a:pt x="83736" y="6682434"/>
                </a:lnTo>
                <a:cubicBezTo>
                  <a:pt x="534353" y="5654674"/>
                  <a:pt x="777103" y="4561946"/>
                  <a:pt x="777103" y="3428997"/>
                </a:cubicBezTo>
                <a:cubicBezTo>
                  <a:pt x="777103" y="2296047"/>
                  <a:pt x="534353" y="1203318"/>
                  <a:pt x="83736" y="17555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0811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31644A-10E0-7F75-DD4C-6F0B1F1EF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665"/>
            <a:ext cx="10515600" cy="1325563"/>
          </a:xfrm>
        </p:spPr>
        <p:txBody>
          <a:bodyPr/>
          <a:lstStyle/>
          <a:p>
            <a:r>
              <a:rPr lang="fi-FI" dirty="0"/>
              <a:t>Mikä on tilanne nyt?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ADD379-43DC-94CF-4B85-EFF5B1850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fi-FI" dirty="0"/>
              <a:t>Reilun kaupan viljelijöitä ja työntekijöitä on noin 2 miljoonaa noin 70 eri valtiossa! 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2E4CC34-D6B8-E7DB-46D7-5FC531DA4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86" y="2277043"/>
            <a:ext cx="10861628" cy="417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28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2A5E29B-2A52-4F54-FD90-1D77AEF419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638" t="7531" r="10638" b="753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0577AFB-3FB9-3D5A-480F-80E0534DA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37" y="176851"/>
            <a:ext cx="3822189" cy="1899912"/>
          </a:xfrm>
        </p:spPr>
        <p:txBody>
          <a:bodyPr>
            <a:normAutofit/>
          </a:bodyPr>
          <a:lstStyle/>
          <a:p>
            <a:r>
              <a:rPr lang="fi-FI" sz="4000" dirty="0"/>
              <a:t>Ympäri maailman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D4F155-7C8D-615A-81F0-6CEDDDE06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258" y="1988431"/>
            <a:ext cx="3822189" cy="3742762"/>
          </a:xfrm>
        </p:spPr>
        <p:txBody>
          <a:bodyPr>
            <a:noAutofit/>
          </a:bodyPr>
          <a:lstStyle/>
          <a:p>
            <a:r>
              <a:rPr lang="fi-FI" dirty="0"/>
              <a:t>Reilun kaupan tuotteita myydään ympäri maailman – yli 140 maassa</a:t>
            </a:r>
          </a:p>
          <a:p>
            <a:r>
              <a:rPr lang="fi-FI" dirty="0"/>
              <a:t>Erilaisia tuotteita on noin 30 000, Suomessa reilut 1700</a:t>
            </a:r>
          </a:p>
          <a:p>
            <a:r>
              <a:rPr lang="fi-FI" dirty="0"/>
              <a:t>Yleisimpiä tuotteita ovat kukat, banaanit, kahvi ja suklaa</a:t>
            </a:r>
          </a:p>
        </p:txBody>
      </p:sp>
    </p:spTree>
    <p:extLst>
      <p:ext uri="{BB962C8B-B14F-4D97-AF65-F5344CB8AC3E}">
        <p14:creationId xmlns:p14="http://schemas.microsoft.com/office/powerpoint/2010/main" val="207584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150F161-4215-9940-F576-09087799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81510" cy="1671569"/>
          </a:xfrm>
        </p:spPr>
        <p:txBody>
          <a:bodyPr>
            <a:normAutofit/>
          </a:bodyPr>
          <a:lstStyle/>
          <a:p>
            <a:r>
              <a:rPr lang="fi-FI" sz="4000"/>
              <a:t>Miten Reilu kauppa liittyy Poriin?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3D25FB-BC0A-88C1-7AB7-706E6FB7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06650"/>
            <a:ext cx="5181508" cy="3722438"/>
          </a:xfrm>
        </p:spPr>
        <p:txBody>
          <a:bodyPr>
            <a:normAutofit fontScale="92500" lnSpcReduction="10000"/>
          </a:bodyPr>
          <a:lstStyle/>
          <a:p>
            <a:r>
              <a:rPr lang="fi-FI" sz="2400" dirty="0"/>
              <a:t>Pori on ollut Reilun kaupan kaupunki vuodesta 2008 – pian 20 vuotta!</a:t>
            </a:r>
          </a:p>
          <a:p>
            <a:r>
              <a:rPr lang="fi-FI" sz="2400" dirty="0"/>
              <a:t>Porin kaupunki lupaa hyödyntää Reilun kaupan tuotteita - esimerkiksi:</a:t>
            </a:r>
          </a:p>
          <a:p>
            <a:pPr lvl="1"/>
            <a:r>
              <a:rPr lang="fi-FI" dirty="0"/>
              <a:t>Reilua kahvia ja teetä kaupungin tarjoiluissa</a:t>
            </a:r>
          </a:p>
          <a:p>
            <a:pPr lvl="1"/>
            <a:r>
              <a:rPr lang="fi-FI" dirty="0"/>
              <a:t>Koululaiset syövät reiluja banaaneja</a:t>
            </a:r>
          </a:p>
          <a:p>
            <a:pPr lvl="1"/>
            <a:r>
              <a:rPr lang="fi-FI" dirty="0"/>
              <a:t>Reilun kaupan urheilupalloja on jaettu monena vuonna kouluihin ja päiväkoteihin</a:t>
            </a:r>
          </a:p>
          <a:p>
            <a:endParaRPr lang="fi-FI" sz="2000" dirty="0"/>
          </a:p>
        </p:txBody>
      </p:sp>
      <p:pic>
        <p:nvPicPr>
          <p:cNvPr id="5" name="Kuva 4" descr="Kuvan kuvausta ei ole saatavilla.">
            <a:extLst>
              <a:ext uri="{FF2B5EF4-FFF2-40B4-BE49-F238E27FC236}">
                <a16:creationId xmlns:a16="http://schemas.microsoft.com/office/drawing/2014/main" id="{C5840D4C-6A9A-306A-0890-AE8CDAFBFC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70" r="-2" b="5444"/>
          <a:stretch>
            <a:fillRect/>
          </a:stretch>
        </p:blipFill>
        <p:spPr>
          <a:xfrm>
            <a:off x="6189155" y="10"/>
            <a:ext cx="60028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8018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CE4456C-6FA8-5664-B190-0E68E7763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r="342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CB671DE-FB40-51D2-7A74-A063F95BD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fi-FI" sz="4000"/>
              <a:t>Valmista ei vielä ole!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21A0E5-A7CC-DAC2-21CE-F9E8C0386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159881"/>
            <a:ext cx="3822189" cy="3742762"/>
          </a:xfrm>
        </p:spPr>
        <p:txBody>
          <a:bodyPr>
            <a:normAutofit/>
          </a:bodyPr>
          <a:lstStyle/>
          <a:p>
            <a:r>
              <a:rPr lang="fi-FI" dirty="0"/>
              <a:t>Reilun kaupan työ jatkuu edelleen – koko ajan löytyy uutta kehitettävää</a:t>
            </a:r>
          </a:p>
          <a:p>
            <a:r>
              <a:rPr lang="fi-FI" dirty="0"/>
              <a:t>Jokaisen meidän pienetkin valinnat vaikuttavat!</a:t>
            </a:r>
          </a:p>
          <a:p>
            <a:endParaRPr lang="fi-FI" sz="2000" dirty="0"/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019661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E5E8EC-4467-A592-EDFB-2E7B4171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/>
          <a:lstStyle/>
          <a:p>
            <a:pPr algn="ctr"/>
            <a:r>
              <a:rPr lang="fi-FI" dirty="0">
                <a:hlinkClick r:id="rId2"/>
              </a:rPr>
              <a:t>Tutustu lisää Reiluun kauppaan!</a:t>
            </a:r>
            <a:endParaRPr lang="fi-FI" dirty="0"/>
          </a:p>
        </p:txBody>
      </p:sp>
      <p:pic>
        <p:nvPicPr>
          <p:cNvPr id="5" name="Kuva 4" descr="What does Fair Trade mean? - vavista.com">
            <a:extLst>
              <a:ext uri="{FF2B5EF4-FFF2-40B4-BE49-F238E27FC236}">
                <a16:creationId xmlns:a16="http://schemas.microsoft.com/office/drawing/2014/main" id="{6D6924C7-4E26-F39B-1B48-F10C7439B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827" y="1553528"/>
            <a:ext cx="6014317" cy="505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61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310</Words>
  <Application>Microsoft Office PowerPoint</Application>
  <PresentationFormat>Laajakuva</PresentationFormat>
  <Paragraphs>48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Office-teema</vt:lpstr>
      <vt:lpstr>Reilu kauppa</vt:lpstr>
      <vt:lpstr>Muistatko koskaan nähneesi tällaista merkkiä? Missä sellaisen olet nähnyt?</vt:lpstr>
      <vt:lpstr>PowerPoint-esitys</vt:lpstr>
      <vt:lpstr>Mikä Reilu kauppa oikein on?</vt:lpstr>
      <vt:lpstr>Reilua kauppaa tarvitaan kovasti</vt:lpstr>
      <vt:lpstr>Reilun kaupan kriteerit</vt:lpstr>
      <vt:lpstr>PowerPoint-esitys</vt:lpstr>
      <vt:lpstr>Tulot ovat turvattu</vt:lpstr>
      <vt:lpstr>Mikä on tilanne nyt?</vt:lpstr>
      <vt:lpstr>Ympäri maailman</vt:lpstr>
      <vt:lpstr>Miten Reilu kauppa liittyy Poriin?</vt:lpstr>
      <vt:lpstr>Valmista ei vielä ole!</vt:lpstr>
      <vt:lpstr>Tutustu lisää Reiluun kauppaan!</vt:lpstr>
    </vt:vector>
  </TitlesOfParts>
  <Company>Porin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Ella Ranne</dc:creator>
  <cp:lastModifiedBy>Ella Ranne</cp:lastModifiedBy>
  <cp:revision>3</cp:revision>
  <dcterms:created xsi:type="dcterms:W3CDTF">2026-08-28T05:39:29Z</dcterms:created>
  <dcterms:modified xsi:type="dcterms:W3CDTF">2026-09-03T09:00:33Z</dcterms:modified>
</cp:coreProperties>
</file>