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0" r:id="rId3"/>
    <p:sldId id="261" r:id="rId4"/>
    <p:sldId id="263" r:id="rId5"/>
    <p:sldId id="257" r:id="rId6"/>
    <p:sldId id="275" r:id="rId7"/>
    <p:sldId id="278" r:id="rId8"/>
    <p:sldId id="262" r:id="rId9"/>
    <p:sldId id="258" r:id="rId10"/>
    <p:sldId id="266" r:id="rId11"/>
    <p:sldId id="277" r:id="rId12"/>
    <p:sldId id="264" r:id="rId13"/>
    <p:sldId id="270" r:id="rId14"/>
    <p:sldId id="265" r:id="rId15"/>
    <p:sldId id="272" r:id="rId16"/>
    <p:sldId id="268" r:id="rId17"/>
    <p:sldId id="273" r:id="rId18"/>
    <p:sldId id="269" r:id="rId19"/>
    <p:sldId id="274" r:id="rId20"/>
    <p:sldId id="267" r:id="rId21"/>
    <p:sldId id="276" r:id="rId2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F21D5-BD0D-45B8-985C-B39A983A699C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E30CBA-5D52-465B-9B7C-86813855D10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224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0CBA-5D52-465B-9B7C-86813855D101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263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CBC2A1-6B89-417A-1014-1F64F8E3F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B557F47-B877-3686-72A5-FB231DF00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B99ABD-E365-A1F7-8EA1-7893495E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5EA372-9BE3-2865-79CD-4357651E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B7DE24D-659A-BF8B-C563-4E1B9C023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5644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005E47-B789-394D-1A6A-6EE7F3B97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51A73B4-751F-FD2C-7AB3-CD20366CA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1AFE65-F774-7695-8669-8A8ABBDA3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DB71493-B24C-491A-5E00-A6F11AE0D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C0AF5BD-BBA3-4FBC-5608-642D22257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246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42DA5E4B-292F-2144-75B2-B320ECDDE6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41AD91C-3288-3784-F95B-932EB7EB6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7EEE45-6513-9CAD-1E9B-FE81B00F0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4CF5EE6-7B12-9930-B35F-1BC603AA7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09BDD2F-8694-0F4A-8DF8-CB8D34A50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9855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09A90C-B295-E5F8-DD45-1C2656E81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1CCBE4A-C751-9246-A31A-D2EFF9991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0480139-1A07-706D-368F-6AA60B0A8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C18FC62-B736-B002-CEEE-400E271C3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F6390C1-30CF-D602-CC8D-1EE118924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3310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F05885-7C48-1774-0845-72F28F9A9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279784D-601E-F1BE-36C3-5A5BC5606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718F89A-2CF9-D8CE-A286-29C3730FB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372DC9F-F4B6-DE5E-781D-3C144B962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E34414E-1649-D450-971D-7F7A97D6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3484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A22632-5DF1-691C-34C3-57697B701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112916-7204-DCB2-E338-56D1780F31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491471-47AD-E375-21A7-3D26FA6E73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39A18A1-6CEF-8452-CFDF-3ABD27E69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2BE7AAA-4F75-AF94-C3BE-9599AF64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ABD3DF-AC94-B771-FB2F-D3786DD44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1677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35A620-18D5-8F05-3D77-FA71733FB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6C099A5-84CA-D4F6-E113-1D96B7724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34809CC-ADB7-1290-9CDE-3BC9A0FBF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923CB2B-CE91-44C6-DAE4-20945DE07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BD07419-2E1D-CDA1-01F4-0A52C58EE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37EEEDF4-35EF-DFBC-700B-8A733F82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16E96CE-5FE9-342A-B0C5-82D45E212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4E40CD8-1E4D-7EE6-0309-3924A1790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123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490F35-CA08-0908-CFFF-470D15DAE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5BE6AB6-D383-EC38-9E2D-50E47247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94725DF-FA28-2800-7181-C5ACF2C7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6C0DEF9E-92FD-20D6-EE18-344BC99AD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549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55CBD00-1FCC-4EC8-9BF6-36931B171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BCB2F93-C61E-EBAA-4705-2472EC5BC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FB9EDAD-1497-A329-572B-E681A43C4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5914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1A6875-1338-378A-0A60-F0FBAE5F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702474F-A173-771D-6597-4794A3CB0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152D57D-BA70-34D4-EADA-3CDED5058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825C9DF-B6E5-1343-468B-88D5D7238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DDE03D1-4B0A-C8ED-7841-61D4DF81A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F7A2DBB-513E-C13F-C976-5847191D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536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1FB14D-06B9-18A8-98C8-2E83F49F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09DBD37-0BBA-10FB-F4CA-8B5DBA91E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1D281F8-EFD4-025E-6259-47356D9F1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EB5266B-59B5-9FA5-93F7-61DDBD9D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094BAFF-30D5-A93B-8522-DB7FB0F59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C29933-14D9-2610-652B-8160667CF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210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6D47E79-287C-F414-EAAD-FC36E7410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B8282DF-A9BD-53E2-F93B-C356CF3E8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3DEEAA7-5D7A-6C0D-1C65-ACEFBE67DA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882911-EBFA-4564-B442-1BB25B2CF3E6}" type="datetimeFigureOut">
              <a:rPr lang="fi-FI" smtClean="0"/>
              <a:t>20.7.2026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A9D062-247E-D019-E8D0-52C9E63093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03DBAD-2833-4809-5BF1-555545873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A79143-2C4B-4D92-82E4-CFB9BCC90D5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08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8.png"/><Relationship Id="rId7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19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aannousu.info/map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kasvi, kukka, piha-, ruoho&#10;&#10;Tekoälyllä luotu sisältö voi olla virheellistä.">
            <a:extLst>
              <a:ext uri="{FF2B5EF4-FFF2-40B4-BE49-F238E27FC236}">
                <a16:creationId xmlns:a16="http://schemas.microsoft.com/office/drawing/2014/main" id="{C27491C4-3AE2-BCE1-08D9-FE272F63D8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0951D29-CDB3-27CF-DD6A-E50F55C32E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Maankohoaminen ja luonto Herrainpäivillä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0A139B9-B882-4251-3C17-16381D02E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fi-FI">
              <a:solidFill>
                <a:srgbClr val="FFFFFF"/>
              </a:solidFill>
            </a:endParaRPr>
          </a:p>
        </p:txBody>
      </p:sp>
      <p:sp>
        <p:nvSpPr>
          <p:cNvPr id="4" name="Suorakulmio: Pyöristetyt kulmat 3">
            <a:extLst>
              <a:ext uri="{FF2B5EF4-FFF2-40B4-BE49-F238E27FC236}">
                <a16:creationId xmlns:a16="http://schemas.microsoft.com/office/drawing/2014/main" id="{D8765AD5-CADE-B8D2-74FF-F7A76CC52420}"/>
              </a:ext>
            </a:extLst>
          </p:cNvPr>
          <p:cNvSpPr/>
          <p:nvPr/>
        </p:nvSpPr>
        <p:spPr>
          <a:xfrm>
            <a:off x="1723957" y="5374223"/>
            <a:ext cx="8652510" cy="1189482"/>
          </a:xfrm>
          <a:prstGeom prst="roundRect">
            <a:avLst/>
          </a:prstGeom>
          <a:solidFill>
            <a:srgbClr val="D8D2B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2" descr="Metsähallituksen tunnukset | Metsähallitus">
            <a:extLst>
              <a:ext uri="{FF2B5EF4-FFF2-40B4-BE49-F238E27FC236}">
                <a16:creationId xmlns:a16="http://schemas.microsoft.com/office/drawing/2014/main" id="{BA7619B7-5BEC-52D4-4D64-9A2CF5881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969" y="5394323"/>
            <a:ext cx="4197652" cy="120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uva 6" descr="Kuva, joka sisältää kohteen kuvakaappaus, musta, pimeys, Grafiikka&#10;&#10;Tekoälyllä luotu sisältö voi olla virheellistä.">
            <a:extLst>
              <a:ext uri="{FF2B5EF4-FFF2-40B4-BE49-F238E27FC236}">
                <a16:creationId xmlns:a16="http://schemas.microsoft.com/office/drawing/2014/main" id="{7A24BC57-14C7-02EF-E1CE-5F33B4BA67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607" y="4518705"/>
            <a:ext cx="4097712" cy="29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82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DE616B-98C8-63DB-A27F-1F29994FD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443" y="-175680"/>
            <a:ext cx="115824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Miltä lajiston kehitys näyttää Herrainpäivillä?</a:t>
            </a:r>
          </a:p>
        </p:txBody>
      </p:sp>
      <p:pic>
        <p:nvPicPr>
          <p:cNvPr id="11" name="Kuva 10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C65D6F7A-06B1-9FA9-3334-4E5123E561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87" y="1342810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Kuva 8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837FCA5A-B6B1-A6EC-E2D4-2AC219B30B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4131" y="213825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Kuva 6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B60B965B-F16D-5D76-A3BE-F4B9AAE695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580" y="299190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uva 4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894ADA36-4810-28EE-1C23-3EBF67053C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4899" y="4006635"/>
            <a:ext cx="3441987" cy="2581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kstiruutu 17">
            <a:extLst>
              <a:ext uri="{FF2B5EF4-FFF2-40B4-BE49-F238E27FC236}">
                <a16:creationId xmlns:a16="http://schemas.microsoft.com/office/drawing/2014/main" id="{D7644F08-FE76-D9CD-FAC0-415FB5A4EA6B}"/>
              </a:ext>
            </a:extLst>
          </p:cNvPr>
          <p:cNvSpPr txBox="1"/>
          <p:nvPr/>
        </p:nvSpPr>
        <p:spPr>
          <a:xfrm>
            <a:off x="236387" y="973478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vähän aikaa sitten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CD391000-925B-E6F2-8830-AC80AC1BD850}"/>
              </a:ext>
            </a:extLst>
          </p:cNvPr>
          <p:cNvSpPr txBox="1"/>
          <p:nvPr/>
        </p:nvSpPr>
        <p:spPr>
          <a:xfrm>
            <a:off x="8799567" y="3627349"/>
            <a:ext cx="3441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Maa noussut kauan sitten</a:t>
            </a:r>
          </a:p>
        </p:txBody>
      </p:sp>
      <p:sp>
        <p:nvSpPr>
          <p:cNvPr id="21" name="Ajatuskupla: Pilvi 20">
            <a:extLst>
              <a:ext uri="{FF2B5EF4-FFF2-40B4-BE49-F238E27FC236}">
                <a16:creationId xmlns:a16="http://schemas.microsoft.com/office/drawing/2014/main" id="{99F5853E-CAF5-983B-792E-D0FD71DD2A1B}"/>
              </a:ext>
            </a:extLst>
          </p:cNvPr>
          <p:cNvSpPr/>
          <p:nvPr/>
        </p:nvSpPr>
        <p:spPr>
          <a:xfrm rot="20621886" flipH="1">
            <a:off x="9001695" y="924698"/>
            <a:ext cx="2868039" cy="1850955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3082AF54-E57D-3B6A-EBF9-AF95A6719A60}"/>
              </a:ext>
            </a:extLst>
          </p:cNvPr>
          <p:cNvSpPr txBox="1"/>
          <p:nvPr/>
        </p:nvSpPr>
        <p:spPr>
          <a:xfrm>
            <a:off x="9674208" y="1521026"/>
            <a:ext cx="1992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Miten lajisto on muuttunut?</a:t>
            </a:r>
          </a:p>
        </p:txBody>
      </p:sp>
    </p:spTree>
    <p:extLst>
      <p:ext uri="{BB962C8B-B14F-4D97-AF65-F5344CB8AC3E}">
        <p14:creationId xmlns:p14="http://schemas.microsoft.com/office/powerpoint/2010/main" val="152261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21342E-D852-C51A-B12D-E098B4F8F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Tutustutaan erilaisiin elinympäristöihin!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CC009-83EE-1300-48ED-13B30FE45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Rantakivikko (ja –niitty)</a:t>
            </a:r>
          </a:p>
          <a:p>
            <a:r>
              <a:rPr lang="fi-FI" dirty="0"/>
              <a:t>Lehto</a:t>
            </a:r>
          </a:p>
          <a:p>
            <a:r>
              <a:rPr lang="fi-FI" dirty="0"/>
              <a:t>Lehtomainen kangasmetsä</a:t>
            </a:r>
          </a:p>
          <a:p>
            <a:r>
              <a:rPr lang="fi-FI" dirty="0"/>
              <a:t>Tuore kangasmetsä</a:t>
            </a:r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CD605CF-3749-4E8B-9965-1621C17577C9}"/>
              </a:ext>
            </a:extLst>
          </p:cNvPr>
          <p:cNvCxnSpPr>
            <a:cxnSpLocks/>
          </p:cNvCxnSpPr>
          <p:nvPr/>
        </p:nvCxnSpPr>
        <p:spPr>
          <a:xfrm>
            <a:off x="933450" y="1362075"/>
            <a:ext cx="8753475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6916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B11ABA-7E68-E974-5EAB-98A559A17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Rantakivikko (ja –niitty)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6E5DFD-6403-B8D7-1460-05B04EEE4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75" y="1690688"/>
            <a:ext cx="6305550" cy="4346575"/>
          </a:xfrm>
        </p:spPr>
        <p:txBody>
          <a:bodyPr>
            <a:normAutofit/>
          </a:bodyPr>
          <a:lstStyle/>
          <a:p>
            <a:r>
              <a:rPr lang="fi-FI" dirty="0"/>
              <a:t>Kun maa kohoaa merestä, paljastuu karua kivikkoa</a:t>
            </a:r>
          </a:p>
          <a:p>
            <a:pPr lvl="1"/>
            <a:r>
              <a:rPr lang="fi-FI" dirty="0"/>
              <a:t>Kivikon valtaavat ensimmäisinä levät ja jäkälät, jotka alkavat tuottaa maaperää</a:t>
            </a:r>
          </a:p>
          <a:p>
            <a:r>
              <a:rPr lang="fi-FI" dirty="0"/>
              <a:t>Tuoreelle maaperälle kasvavat ensimmäisinä heinät ja ruohokasvit</a:t>
            </a:r>
          </a:p>
          <a:p>
            <a:pPr lvl="1"/>
            <a:r>
              <a:rPr lang="fi-FI" dirty="0"/>
              <a:t>Voi kehittyä runsaaksi niityksi saakka!</a:t>
            </a:r>
          </a:p>
          <a:p>
            <a:r>
              <a:rPr lang="fi-FI" dirty="0"/>
              <a:t>Ravintoa ja suojapaikkoja melko vähän</a:t>
            </a:r>
          </a:p>
          <a:p>
            <a:pPr lvl="1"/>
            <a:r>
              <a:rPr lang="fi-FI" dirty="0"/>
              <a:t>Eläimiä maltillisesti</a:t>
            </a:r>
          </a:p>
          <a:p>
            <a:pPr marL="457200" lvl="1" indent="0">
              <a:buNone/>
            </a:pPr>
            <a:endParaRPr lang="fi-FI" dirty="0"/>
          </a:p>
        </p:txBody>
      </p:sp>
      <p:pic>
        <p:nvPicPr>
          <p:cNvPr id="13" name="Kuva 12" descr="Kuva, joka sisältää kohteen piha-, pilvi, taivas, vesi&#10;&#10;Tekoälyllä luotu sisältö voi olla virheellistä.">
            <a:extLst>
              <a:ext uri="{FF2B5EF4-FFF2-40B4-BE49-F238E27FC236}">
                <a16:creationId xmlns:a16="http://schemas.microsoft.com/office/drawing/2014/main" id="{B983420D-5784-F0A7-E96C-133B5E04B3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425" y="1535906"/>
            <a:ext cx="5048250" cy="3786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7552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19659-7304-673B-3315-0562D0631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766" y="-227943"/>
            <a:ext cx="115443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Mitkä näistä lajeista bongaisit rannalla?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942AC00-93F1-43A4-8C78-B1934E75E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194" y="1401984"/>
            <a:ext cx="2476641" cy="21084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FD08774-5D30-8EF1-0513-0FC3D749CD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0062" y="3774538"/>
            <a:ext cx="1945263" cy="2887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82097FF-779E-24C7-E610-D6E4F72C45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220" y="1301549"/>
            <a:ext cx="3096205" cy="2246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F510665-9C97-F8EB-668E-875D2C5734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7776" y="4279884"/>
            <a:ext cx="3486150" cy="2315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563404A-6329-8759-331D-63A00E4999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1000" y="3746186"/>
            <a:ext cx="1900571" cy="2943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1030D07C-3410-0005-951C-4E9507C6AD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1973" y="1319666"/>
            <a:ext cx="2692902" cy="2070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34D57D43-E819-25B0-47C8-82C6DD326FBA}"/>
              </a:ext>
            </a:extLst>
          </p:cNvPr>
          <p:cNvSpPr txBox="1"/>
          <p:nvPr/>
        </p:nvSpPr>
        <p:spPr>
          <a:xfrm>
            <a:off x="779485" y="894163"/>
            <a:ext cx="15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Rantakäärme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661F6D3C-253C-3CDA-9A61-67C982225E3C}"/>
              </a:ext>
            </a:extLst>
          </p:cNvPr>
          <p:cNvSpPr txBox="1"/>
          <p:nvPr/>
        </p:nvSpPr>
        <p:spPr>
          <a:xfrm>
            <a:off x="5170787" y="873925"/>
            <a:ext cx="130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Ruokohelpi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8288FD36-5704-2119-AE46-07727D9727FA}"/>
              </a:ext>
            </a:extLst>
          </p:cNvPr>
          <p:cNvSpPr txBox="1"/>
          <p:nvPr/>
        </p:nvSpPr>
        <p:spPr>
          <a:xfrm>
            <a:off x="9231778" y="845351"/>
            <a:ext cx="1096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Palokärki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D0D55C4-F47F-ACBA-D53A-4C9C67D08DE7}"/>
              </a:ext>
            </a:extLst>
          </p:cNvPr>
          <p:cNvSpPr txBox="1"/>
          <p:nvPr/>
        </p:nvSpPr>
        <p:spPr>
          <a:xfrm>
            <a:off x="1147924" y="3852059"/>
            <a:ext cx="148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Laulujoutsen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CA317035-BEFB-ABAC-553A-8181300AE27D}"/>
              </a:ext>
            </a:extLst>
          </p:cNvPr>
          <p:cNvSpPr txBox="1"/>
          <p:nvPr/>
        </p:nvSpPr>
        <p:spPr>
          <a:xfrm>
            <a:off x="4279375" y="4624037"/>
            <a:ext cx="1251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Metsätähti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CE248EA-3672-BEDA-27A7-B1BAFA30C68B}"/>
              </a:ext>
            </a:extLst>
          </p:cNvPr>
          <p:cNvSpPr txBox="1"/>
          <p:nvPr/>
        </p:nvSpPr>
        <p:spPr>
          <a:xfrm>
            <a:off x="8301925" y="4509399"/>
            <a:ext cx="73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Kuusi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D363F270-58A6-B148-CF23-E3ED381313B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352" y="894163"/>
            <a:ext cx="568826" cy="335429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18E745DD-D331-41F1-BD49-A1581C55E3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6247" y="873214"/>
            <a:ext cx="568826" cy="3354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AA19F09B-82A3-6841-3E0A-53D030EF40A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1048" y="3852059"/>
            <a:ext cx="568826" cy="335429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2023C635-A88E-ECB4-6012-C124F9F48A1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2756" y="4993369"/>
            <a:ext cx="427332" cy="449490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12C25331-75EF-04B3-6312-AD799780772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728" y="4958889"/>
            <a:ext cx="427332" cy="449490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F0A7DA47-68D1-DF18-0EED-49C5CA52B45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1988" y="806952"/>
            <a:ext cx="427332" cy="449490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A1FC4C34-0B3D-9062-F069-96F398AE25CF}"/>
              </a:ext>
            </a:extLst>
          </p:cNvPr>
          <p:cNvSpPr txBox="1"/>
          <p:nvPr/>
        </p:nvSpPr>
        <p:spPr>
          <a:xfrm>
            <a:off x="11317327" y="6211669"/>
            <a:ext cx="83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Kuvat: Laji.fi</a:t>
            </a:r>
          </a:p>
        </p:txBody>
      </p:sp>
    </p:spTree>
    <p:extLst>
      <p:ext uri="{BB962C8B-B14F-4D97-AF65-F5344CB8AC3E}">
        <p14:creationId xmlns:p14="http://schemas.microsoft.com/office/powerpoint/2010/main" val="322043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D35BDBD-EA17-9800-9220-D759C6288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Lehto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7C96D5-7CD2-DD21-A8D4-AD9D76250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414" y="1690688"/>
            <a:ext cx="6238875" cy="4351338"/>
          </a:xfrm>
        </p:spPr>
        <p:txBody>
          <a:bodyPr>
            <a:normAutofit lnSpcReduction="10000"/>
          </a:bodyPr>
          <a:lstStyle/>
          <a:p>
            <a:r>
              <a:rPr lang="fi-FI" dirty="0"/>
              <a:t>Heiniä, ruohoja, saniaisia, pensaita ja lehtipuita</a:t>
            </a:r>
          </a:p>
          <a:p>
            <a:pPr lvl="1"/>
            <a:r>
              <a:rPr lang="fi-FI" sz="2600" dirty="0"/>
              <a:t>Vehreä ja runsas metsä täynnä elämää</a:t>
            </a:r>
          </a:p>
          <a:p>
            <a:r>
              <a:rPr lang="fi-FI" dirty="0"/>
              <a:t>Lajeja on tosi paljon; pelkästään kasveja voi olla 150!</a:t>
            </a:r>
          </a:p>
          <a:p>
            <a:r>
              <a:rPr lang="fi-FI" dirty="0"/>
              <a:t>Herrainpäivillä lehdon valtapuu on tervaleppä – siksi sitä kutsutaan tervaleppälehdoksi</a:t>
            </a:r>
          </a:p>
          <a:p>
            <a:r>
              <a:rPr lang="fi-FI" dirty="0"/>
              <a:t>Paljon ravintoa ja suojaa        paljon eläimiä</a:t>
            </a:r>
          </a:p>
          <a:p>
            <a:pPr marL="457200" lvl="1" indent="0">
              <a:buNone/>
            </a:pPr>
            <a:endParaRPr lang="fi-FI" dirty="0"/>
          </a:p>
          <a:p>
            <a:pPr lvl="1"/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pic>
        <p:nvPicPr>
          <p:cNvPr id="14" name="Kuva 13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D6EE20C2-0943-1AB3-3148-56012ECB01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1114" y="1935804"/>
            <a:ext cx="4856112" cy="3642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5" name="Suora nuoliyhdysviiva 4">
            <a:extLst>
              <a:ext uri="{FF2B5EF4-FFF2-40B4-BE49-F238E27FC236}">
                <a16:creationId xmlns:a16="http://schemas.microsoft.com/office/drawing/2014/main" id="{EEC475C8-4AD4-5FDF-3E56-F6E7210095AC}"/>
              </a:ext>
            </a:extLst>
          </p:cNvPr>
          <p:cNvCxnSpPr/>
          <p:nvPr/>
        </p:nvCxnSpPr>
        <p:spPr>
          <a:xfrm>
            <a:off x="4714875" y="5381625"/>
            <a:ext cx="3619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54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85AE4CF-6979-C939-008B-012BF5E4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2" y="-157221"/>
            <a:ext cx="105156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Mitkä näistä lajeista bongaisit lehdossa?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610018C8-08A1-B19D-97FD-D10B0D892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0564" y="4293382"/>
            <a:ext cx="3429000" cy="22879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E44C38E-C45A-F7CF-6E56-DE89123B2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375" y="1493547"/>
            <a:ext cx="3176825" cy="2114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873116D-C0A2-F83D-31DE-8D1CE6EEA3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7587" y="1484695"/>
            <a:ext cx="3176825" cy="2123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249F7A53-5D87-6DAA-F274-6A49A97266B4}"/>
              </a:ext>
            </a:extLst>
          </p:cNvPr>
          <p:cNvSpPr txBox="1"/>
          <p:nvPr/>
        </p:nvSpPr>
        <p:spPr>
          <a:xfrm>
            <a:off x="8629650" y="6423683"/>
            <a:ext cx="2609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Kuvat: Laji.fi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C5325E3-D25A-5CD7-8912-13DF30D027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3662" y="3883098"/>
            <a:ext cx="2438650" cy="2455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61C13107-E295-DF7B-B387-05C09794B87D}"/>
              </a:ext>
            </a:extLst>
          </p:cNvPr>
          <p:cNvSpPr txBox="1"/>
          <p:nvPr/>
        </p:nvSpPr>
        <p:spPr>
          <a:xfrm>
            <a:off x="1439359" y="1069828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Saniaiset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679D11E-1F89-AE59-D77C-BF92E8C8A3C0}"/>
              </a:ext>
            </a:extLst>
          </p:cNvPr>
          <p:cNvSpPr txBox="1"/>
          <p:nvPr/>
        </p:nvSpPr>
        <p:spPr>
          <a:xfrm>
            <a:off x="5242160" y="1060265"/>
            <a:ext cx="106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Vadelma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D6A76C74-60F9-35BA-B85C-7E0F657D75FF}"/>
              </a:ext>
            </a:extLst>
          </p:cNvPr>
          <p:cNvSpPr txBox="1"/>
          <p:nvPr/>
        </p:nvSpPr>
        <p:spPr>
          <a:xfrm>
            <a:off x="8034307" y="2136074"/>
            <a:ext cx="1144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Punarinta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FD7DF9E-8A8C-0645-4D94-86A009800CE3}"/>
              </a:ext>
            </a:extLst>
          </p:cNvPr>
          <p:cNvSpPr txBox="1"/>
          <p:nvPr/>
        </p:nvSpPr>
        <p:spPr>
          <a:xfrm>
            <a:off x="8034307" y="4256344"/>
            <a:ext cx="1081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Mustikka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5F503F8-EDD8-3E3A-B5BD-3D3933D00FB3}"/>
              </a:ext>
            </a:extLst>
          </p:cNvPr>
          <p:cNvSpPr txBox="1"/>
          <p:nvPr/>
        </p:nvSpPr>
        <p:spPr>
          <a:xfrm>
            <a:off x="5034474" y="3896106"/>
            <a:ext cx="1270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Tervaleppä</a:t>
            </a:r>
          </a:p>
        </p:txBody>
      </p:sp>
      <p:pic>
        <p:nvPicPr>
          <p:cNvPr id="1030" name="Picture 6" descr="Image 1">
            <a:extLst>
              <a:ext uri="{FF2B5EF4-FFF2-40B4-BE49-F238E27FC236}">
                <a16:creationId xmlns:a16="http://schemas.microsoft.com/office/drawing/2014/main" id="{31A3F3D7-E6C6-92CD-75DA-E1A07D549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9300" y="1244931"/>
            <a:ext cx="1949296" cy="2436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ABD94050-1FF3-C065-9D2B-A14AC50BCF20}"/>
              </a:ext>
            </a:extLst>
          </p:cNvPr>
          <p:cNvSpPr txBox="1"/>
          <p:nvPr/>
        </p:nvSpPr>
        <p:spPr>
          <a:xfrm>
            <a:off x="870530" y="4850359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Mänty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0FD58E7-84CA-E208-C0C0-A5DF521DB7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401" y="1038922"/>
            <a:ext cx="568826" cy="335429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8F76E792-FAE6-DE93-451A-F34A61E6647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407" y="3896106"/>
            <a:ext cx="568826" cy="335429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6907F02A-EF48-9613-5298-F3C96356666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3699" y="2563830"/>
            <a:ext cx="568826" cy="33542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323F545-ADC5-2434-8B72-DA4C9A1D7C8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407" y="1055725"/>
            <a:ext cx="568826" cy="335429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8DB14A91-602A-B931-706B-D1EC5BC4A3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9490" y="4625676"/>
            <a:ext cx="427332" cy="4494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F924651-F319-176F-3095-83BD716CE5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104" y="5245118"/>
            <a:ext cx="389288" cy="409473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3DDA75E-8639-C45E-BFD0-DBCF078A1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456" y="3780001"/>
            <a:ext cx="1918999" cy="2930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452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CBFFF2-D962-BB27-674F-AC1D46FD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Lehtomainen kangasmetsä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C3948A-7106-8344-E013-C50ACB6CC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1863725"/>
            <a:ext cx="5857875" cy="4351338"/>
          </a:xfrm>
        </p:spPr>
        <p:txBody>
          <a:bodyPr>
            <a:normAutofit lnSpcReduction="10000"/>
          </a:bodyPr>
          <a:lstStyle/>
          <a:p>
            <a:r>
              <a:rPr lang="fi-FI" dirty="0"/>
              <a:t>Yhdistelmä lehtoa ja kangasmetsää</a:t>
            </a:r>
          </a:p>
          <a:p>
            <a:r>
              <a:rPr lang="fi-FI" dirty="0"/>
              <a:t>Ei yhtä rehevä kuin lehto, mutta rehevämpi kuin kuusimetsä</a:t>
            </a:r>
          </a:p>
          <a:p>
            <a:r>
              <a:rPr lang="fi-FI" dirty="0"/>
              <a:t>Sekä lehti- että havupuita</a:t>
            </a:r>
          </a:p>
          <a:p>
            <a:r>
              <a:rPr lang="fi-FI" dirty="0"/>
              <a:t>Ketunleipää eli käenkaalia, metsätähteä ja oravanmarjaa</a:t>
            </a:r>
          </a:p>
          <a:p>
            <a:r>
              <a:rPr lang="fi-FI" dirty="0"/>
              <a:t>Sekä lehdon että kuusimetsän eläimiä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dirty="0"/>
              <a:t> </a:t>
            </a:r>
          </a:p>
        </p:txBody>
      </p:sp>
      <p:pic>
        <p:nvPicPr>
          <p:cNvPr id="6" name="Kuva 5" descr="Kuva, joka sisältää kohteen piha-, kasvi, ruoho, puu&#10;&#10;Tekoälyllä luotu sisältö voi olla virheellistä.">
            <a:extLst>
              <a:ext uri="{FF2B5EF4-FFF2-40B4-BE49-F238E27FC236}">
                <a16:creationId xmlns:a16="http://schemas.microsoft.com/office/drawing/2014/main" id="{7A50CACD-7735-7EB1-976F-37D82998F5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874" y="1690688"/>
            <a:ext cx="4619625" cy="3464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7378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4AB34A-2BB7-667D-8916-ADAA16B10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5" y="-136984"/>
            <a:ext cx="12649200" cy="1325563"/>
          </a:xfrm>
        </p:spPr>
        <p:txBody>
          <a:bodyPr>
            <a:normAutofit/>
          </a:bodyPr>
          <a:lstStyle/>
          <a:p>
            <a:r>
              <a:rPr lang="fi-FI" sz="4000" dirty="0"/>
              <a:t>Mitkä näistä lajeista bongaisit lehtomaisella kankaalla?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E91E6FDC-832F-770D-2450-259752BAD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088" y="1812439"/>
            <a:ext cx="1900571" cy="2943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A7A975-C364-FB29-4C9A-3F0F1A2708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8514" y="1285766"/>
            <a:ext cx="1945263" cy="2887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5B33B13-92BD-8B3E-757A-77D289EFB0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3203" y="1380765"/>
            <a:ext cx="3638144" cy="2446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794C563-37AE-FDDF-245D-0570ED5A9E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7075" y="4109314"/>
            <a:ext cx="3171825" cy="2383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5C504D3-DC0E-B6B9-A96A-97A818CE94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4491" y="4388979"/>
            <a:ext cx="3171825" cy="2111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E4E0532C-3D2A-72D4-897C-C1580A0DFDCB}"/>
              </a:ext>
            </a:extLst>
          </p:cNvPr>
          <p:cNvSpPr txBox="1"/>
          <p:nvPr/>
        </p:nvSpPr>
        <p:spPr>
          <a:xfrm>
            <a:off x="986562" y="1380765"/>
            <a:ext cx="1251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Metsätähti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3C94730-5BA1-49FF-679C-07F1894211BB}"/>
              </a:ext>
            </a:extLst>
          </p:cNvPr>
          <p:cNvSpPr txBox="1"/>
          <p:nvPr/>
        </p:nvSpPr>
        <p:spPr>
          <a:xfrm>
            <a:off x="10383265" y="5259570"/>
            <a:ext cx="146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Rauduskoivu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948675C-0CE1-0D64-CC00-6D69C563269C}"/>
              </a:ext>
            </a:extLst>
          </p:cNvPr>
          <p:cNvSpPr txBox="1"/>
          <p:nvPr/>
        </p:nvSpPr>
        <p:spPr>
          <a:xfrm>
            <a:off x="8680403" y="2419447"/>
            <a:ext cx="73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Kuusi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64E09F8-E04B-9489-1208-DF1E567D9819}"/>
              </a:ext>
            </a:extLst>
          </p:cNvPr>
          <p:cNvSpPr txBox="1"/>
          <p:nvPr/>
        </p:nvSpPr>
        <p:spPr>
          <a:xfrm>
            <a:off x="1942789" y="4982571"/>
            <a:ext cx="1324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Käenkaali eli ketunleipä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FC9CC523-0C9E-EAFC-8CDA-D4D547946CF2}"/>
              </a:ext>
            </a:extLst>
          </p:cNvPr>
          <p:cNvSpPr txBox="1"/>
          <p:nvPr/>
        </p:nvSpPr>
        <p:spPr>
          <a:xfrm>
            <a:off x="5262509" y="915340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Pihlaja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78FB905F-6AF6-4CC9-972C-3A537A2B9EE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187" y="1368413"/>
            <a:ext cx="568826" cy="335429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BFD43924-5B89-440A-6998-8EEF64C7FB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4126" y="5599967"/>
            <a:ext cx="568826" cy="3354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59E320E6-8F60-D7D7-A325-4361564443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4266" y="2788779"/>
            <a:ext cx="568826" cy="335429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CC39BFF0-1D81-9B4D-B638-D65E961B794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9751" y="930721"/>
            <a:ext cx="568826" cy="335429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21B4A4B2-7A2D-5A01-4804-29CD7C318C0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8721" y="5908652"/>
            <a:ext cx="568826" cy="33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9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BC6DAB-5C40-27F8-7EE2-03C328432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Tuore kangasmetsä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2503DF-F7AC-75FA-8916-58170F21F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075" y="1513361"/>
            <a:ext cx="6315075" cy="4351338"/>
          </a:xfrm>
        </p:spPr>
        <p:txBody>
          <a:bodyPr/>
          <a:lstStyle/>
          <a:p>
            <a:r>
              <a:rPr lang="fi-FI" dirty="0"/>
              <a:t>Ollut kauimmin kohonneena merestä</a:t>
            </a:r>
          </a:p>
          <a:p>
            <a:r>
              <a:rPr lang="fi-FI" dirty="0"/>
              <a:t>Varjoisa, melko kostea elinympäristö</a:t>
            </a:r>
          </a:p>
          <a:p>
            <a:r>
              <a:rPr lang="fi-FI" dirty="0"/>
              <a:t>Valtapuu on kuusi = ”kuusimetsä”</a:t>
            </a:r>
          </a:p>
          <a:p>
            <a:r>
              <a:rPr lang="fi-FI" dirty="0"/>
              <a:t>Paljon mustikoita</a:t>
            </a:r>
          </a:p>
          <a:p>
            <a:r>
              <a:rPr lang="fi-FI" dirty="0"/>
              <a:t>Vanhassa kuusimetsässä lahopuut ovat tärkeitä</a:t>
            </a:r>
          </a:p>
          <a:p>
            <a:pPr lvl="1"/>
            <a:r>
              <a:rPr lang="fi-FI" dirty="0"/>
              <a:t>Elinympäristö monille uhanalaisille lajeille, kuten hömötiaiselle</a:t>
            </a:r>
          </a:p>
          <a:p>
            <a:pPr lvl="1"/>
            <a:r>
              <a:rPr lang="fi-FI" dirty="0"/>
              <a:t>Tärkeitä myös esimerkiksi lahottajasienille eli kääville</a:t>
            </a:r>
          </a:p>
        </p:txBody>
      </p:sp>
      <p:pic>
        <p:nvPicPr>
          <p:cNvPr id="6" name="Kuva 5" descr="Kuva, joka sisältää kohteen piha-, ruoho, kasvi, luonto&#10;&#10;Tekoälyllä luotu sisältö voi olla virheellistä.">
            <a:extLst>
              <a:ext uri="{FF2B5EF4-FFF2-40B4-BE49-F238E27FC236}">
                <a16:creationId xmlns:a16="http://schemas.microsoft.com/office/drawing/2014/main" id="{52CB77DC-B26A-0829-B259-C6625C6AFA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7202" y="1607495"/>
            <a:ext cx="5090809" cy="3818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1239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9AD9D-FF21-A24E-60DE-2867F41D5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5C759E1-A57B-7CAC-5F54-3ACC615BF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43" y="-205547"/>
            <a:ext cx="11534775" cy="1325563"/>
          </a:xfrm>
        </p:spPr>
        <p:txBody>
          <a:bodyPr/>
          <a:lstStyle/>
          <a:p>
            <a:r>
              <a:rPr lang="fi-FI" dirty="0"/>
              <a:t>Mitkä näistä lajeista bongaisit kuusimetsässä?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892632-1BAE-1EFD-EACB-D90F155FF5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29501" y="4088862"/>
            <a:ext cx="2438650" cy="2455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CBB83D4-F98C-F646-2BA0-E7843E669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512" y="1371771"/>
            <a:ext cx="3090897" cy="2072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786B02A-BB52-9114-6516-0D533480FF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182" y="4040112"/>
            <a:ext cx="3730896" cy="250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5A04A36D-59E1-08F6-491F-5D559105D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6194" y="964570"/>
            <a:ext cx="1945263" cy="2887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B2FFB95-4DCF-B447-253F-ED25E79317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905" y="2047939"/>
            <a:ext cx="2854671" cy="3522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7219B92D-506A-2BF0-2E36-5D40107FB19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5706" y="957845"/>
            <a:ext cx="568826" cy="335429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5A414666-C3D8-B149-9D76-ED24C4B2CA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8408" y="3600446"/>
            <a:ext cx="568826" cy="33542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3846CDB6-7C83-2E8F-0718-44342292E00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3969" y="2120470"/>
            <a:ext cx="568826" cy="33542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66DFDD-6DBB-20F2-AE39-E6C7104BF0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3174" y="1558708"/>
            <a:ext cx="568826" cy="3354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4FD33E43-1003-5752-F738-A2BF13129B8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2701" y="5219535"/>
            <a:ext cx="568826" cy="335429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65DC2BA5-995A-9B68-F3AF-32F7DCC5AC5F}"/>
              </a:ext>
            </a:extLst>
          </p:cNvPr>
          <p:cNvSpPr txBox="1"/>
          <p:nvPr/>
        </p:nvSpPr>
        <p:spPr>
          <a:xfrm>
            <a:off x="1602718" y="935350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Hömötiainen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E2C1EF7-D860-5967-E1A5-F2BAE35E488E}"/>
              </a:ext>
            </a:extLst>
          </p:cNvPr>
          <p:cNvSpPr txBox="1"/>
          <p:nvPr/>
        </p:nvSpPr>
        <p:spPr>
          <a:xfrm>
            <a:off x="1770575" y="3624572"/>
            <a:ext cx="1375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Kantokääpä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E2FAA6B1-B584-9FB6-E20D-06FEC32FACE2}"/>
              </a:ext>
            </a:extLst>
          </p:cNvPr>
          <p:cNvSpPr txBox="1"/>
          <p:nvPr/>
        </p:nvSpPr>
        <p:spPr>
          <a:xfrm>
            <a:off x="5871539" y="1611973"/>
            <a:ext cx="821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Naava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C39572AC-9ED2-1169-0B32-83069C63DB50}"/>
              </a:ext>
            </a:extLst>
          </p:cNvPr>
          <p:cNvSpPr txBox="1"/>
          <p:nvPr/>
        </p:nvSpPr>
        <p:spPr>
          <a:xfrm>
            <a:off x="8826015" y="1659662"/>
            <a:ext cx="73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Kuusi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D15E1C82-78FA-FA5F-F0FC-5F889A1FAEB8}"/>
              </a:ext>
            </a:extLst>
          </p:cNvPr>
          <p:cNvSpPr txBox="1"/>
          <p:nvPr/>
        </p:nvSpPr>
        <p:spPr>
          <a:xfrm>
            <a:off x="8347858" y="4850203"/>
            <a:ext cx="1081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Mustikka</a:t>
            </a:r>
          </a:p>
        </p:txBody>
      </p:sp>
    </p:spTree>
    <p:extLst>
      <p:ext uri="{BB962C8B-B14F-4D97-AF65-F5344CB8AC3E}">
        <p14:creationId xmlns:p14="http://schemas.microsoft.com/office/powerpoint/2010/main" val="98897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3F24DC-46B8-99E1-09D1-E5B151650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Oppimistavoitteet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9ACD88-7244-42C1-2076-3E36D1407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Oppia, mitä maankohoaminen tarkoittaa ja mistä se johtuu</a:t>
            </a:r>
          </a:p>
          <a:p>
            <a:r>
              <a:rPr lang="fi-FI" dirty="0"/>
              <a:t>Ymmärtää, kuinka maankohoaminen vaikuttaa yleisesti maisemaan ja luontoon</a:t>
            </a:r>
          </a:p>
          <a:p>
            <a:r>
              <a:rPr lang="fi-FI" dirty="0"/>
              <a:t>Tuntea maankohoamisen luomat elinympäristöt Herrainpäivillä</a:t>
            </a:r>
          </a:p>
          <a:p>
            <a:r>
              <a:rPr lang="fi-FI" dirty="0"/>
              <a:t>Tutustua eri elinympäristöjen tyypillisiin lajeihin</a:t>
            </a:r>
          </a:p>
          <a:p>
            <a:endParaRPr lang="fi-FI" dirty="0"/>
          </a:p>
        </p:txBody>
      </p: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5B1E14E4-3BBF-8E01-B431-68FC6B1163D9}"/>
              </a:ext>
            </a:extLst>
          </p:cNvPr>
          <p:cNvCxnSpPr/>
          <p:nvPr/>
        </p:nvCxnSpPr>
        <p:spPr>
          <a:xfrm>
            <a:off x="933450" y="1362075"/>
            <a:ext cx="4181475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818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A030CF3-7138-3A02-DDBB-A733B2AC5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jäi mieleen?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68D560-10A3-32E1-3BBE-A0071A444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258425" cy="4351338"/>
          </a:xfrm>
        </p:spPr>
        <p:txBody>
          <a:bodyPr anchor="t"/>
          <a:lstStyle/>
          <a:p>
            <a:pPr marL="0" indent="0">
              <a:buNone/>
            </a:pPr>
            <a:r>
              <a:rPr lang="fi-FI" sz="2400" dirty="0"/>
              <a:t>1. Maa kohoaa Porissa 7 cm vuodessa.			Oikein		Väärin</a:t>
            </a:r>
          </a:p>
          <a:p>
            <a:pPr marL="0" indent="0">
              <a:buNone/>
            </a:pPr>
            <a:r>
              <a:rPr lang="fi-FI" sz="2400" dirty="0"/>
              <a:t>2. Merestä kohonneella maalla ensimmäiset     		Oikein		Väärin                                                        kasvit ovat heiniä.	</a:t>
            </a:r>
          </a:p>
          <a:p>
            <a:pPr marL="0" indent="0">
              <a:buNone/>
            </a:pPr>
            <a:r>
              <a:rPr lang="fi-FI" sz="2400" dirty="0"/>
              <a:t>3. Lehdossa ei ole havupuita.				Oikein		Väärin</a:t>
            </a:r>
          </a:p>
          <a:p>
            <a:pPr marL="0" indent="0">
              <a:buNone/>
            </a:pPr>
            <a:r>
              <a:rPr lang="fi-FI" sz="2400" dirty="0"/>
              <a:t>4. Lehtomainen kangasmetsä on yhdistelmä      		Oikein		Väärin                                                    lehtoa ja kuusimetsää.</a:t>
            </a:r>
          </a:p>
          <a:p>
            <a:pPr marL="0" indent="0">
              <a:buNone/>
            </a:pPr>
            <a:r>
              <a:rPr lang="fi-FI" sz="2400" dirty="0"/>
              <a:t>5. Kuusimetsä on hyvää puolukkamaastoa.		Oikein		Väärin</a:t>
            </a:r>
          </a:p>
          <a:p>
            <a:endParaRPr lang="fi-FI" sz="2400" dirty="0"/>
          </a:p>
          <a:p>
            <a:pPr marL="0" indent="0">
              <a:buNone/>
            </a:pPr>
            <a:r>
              <a:rPr lang="fi-FI" sz="2000" i="1" dirty="0"/>
              <a:t>	1. Kohoaa 7 mm vuodessa.</a:t>
            </a:r>
          </a:p>
          <a:p>
            <a:pPr marL="0" indent="0">
              <a:buNone/>
            </a:pPr>
            <a:r>
              <a:rPr lang="fi-FI" sz="2000" i="1" dirty="0"/>
              <a:t>	5. Hyvää mustikkamaastoa.</a:t>
            </a:r>
          </a:p>
          <a:p>
            <a:endParaRPr lang="fi-FI" sz="2400" dirty="0"/>
          </a:p>
          <a:p>
            <a:endParaRPr lang="fi-FI" sz="2400" dirty="0"/>
          </a:p>
          <a:p>
            <a:endParaRPr lang="fi-FI" sz="2400" dirty="0"/>
          </a:p>
          <a:p>
            <a:endParaRPr lang="fi-FI" dirty="0"/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EE3421FD-0597-1106-D4C1-C48DD4A5B44E}"/>
              </a:ext>
            </a:extLst>
          </p:cNvPr>
          <p:cNvSpPr/>
          <p:nvPr/>
        </p:nvSpPr>
        <p:spPr>
          <a:xfrm>
            <a:off x="7800975" y="1892300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3ABA4A5A-86D2-9EE1-DAD2-486A6FBCD459}"/>
              </a:ext>
            </a:extLst>
          </p:cNvPr>
          <p:cNvSpPr/>
          <p:nvPr/>
        </p:nvSpPr>
        <p:spPr>
          <a:xfrm>
            <a:off x="9591675" y="1892300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F02DF61C-0D29-DAA6-C6D1-03F845DE7C66}"/>
              </a:ext>
            </a:extLst>
          </p:cNvPr>
          <p:cNvSpPr/>
          <p:nvPr/>
        </p:nvSpPr>
        <p:spPr>
          <a:xfrm>
            <a:off x="7800975" y="2377737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E4DFF76-80BB-DD26-D46A-93DF35A7AB4C}"/>
              </a:ext>
            </a:extLst>
          </p:cNvPr>
          <p:cNvSpPr/>
          <p:nvPr/>
        </p:nvSpPr>
        <p:spPr>
          <a:xfrm>
            <a:off x="7814553" y="3600162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B652D694-1C7D-45CD-C222-CB840FE10E99}"/>
              </a:ext>
            </a:extLst>
          </p:cNvPr>
          <p:cNvSpPr/>
          <p:nvPr/>
        </p:nvSpPr>
        <p:spPr>
          <a:xfrm>
            <a:off x="9583569" y="2376369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3C25904A-FC8A-B445-6532-4486A5A5B525}"/>
              </a:ext>
            </a:extLst>
          </p:cNvPr>
          <p:cNvSpPr/>
          <p:nvPr/>
        </p:nvSpPr>
        <p:spPr>
          <a:xfrm>
            <a:off x="7814553" y="3137406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1306EBA2-B453-1A71-BA52-155BA2947CA2}"/>
              </a:ext>
            </a:extLst>
          </p:cNvPr>
          <p:cNvSpPr/>
          <p:nvPr/>
        </p:nvSpPr>
        <p:spPr>
          <a:xfrm>
            <a:off x="7814553" y="4380131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3E9908C5-1D01-EE7E-E0B7-C124B2D0694D}"/>
              </a:ext>
            </a:extLst>
          </p:cNvPr>
          <p:cNvSpPr/>
          <p:nvPr/>
        </p:nvSpPr>
        <p:spPr>
          <a:xfrm>
            <a:off x="9583569" y="3146306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05611745-624C-A744-EA88-ABF38D16A918}"/>
              </a:ext>
            </a:extLst>
          </p:cNvPr>
          <p:cNvSpPr/>
          <p:nvPr/>
        </p:nvSpPr>
        <p:spPr>
          <a:xfrm>
            <a:off x="9583569" y="3578622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9A236E8C-BFA8-6517-E89D-4BA38D17166F}"/>
              </a:ext>
            </a:extLst>
          </p:cNvPr>
          <p:cNvSpPr/>
          <p:nvPr/>
        </p:nvSpPr>
        <p:spPr>
          <a:xfrm>
            <a:off x="9610725" y="4387275"/>
            <a:ext cx="285750" cy="279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F3049BDD-4744-3915-15F1-4BE469DC6DE7}"/>
              </a:ext>
            </a:extLst>
          </p:cNvPr>
          <p:cNvSpPr txBox="1"/>
          <p:nvPr/>
        </p:nvSpPr>
        <p:spPr>
          <a:xfrm>
            <a:off x="9612144" y="434230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X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100ED02A-3665-B43E-A59B-E5DC9E640A9C}"/>
              </a:ext>
            </a:extLst>
          </p:cNvPr>
          <p:cNvSpPr txBox="1"/>
          <p:nvPr/>
        </p:nvSpPr>
        <p:spPr>
          <a:xfrm>
            <a:off x="7773819" y="355519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X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A59CCAF0-2DE5-2D29-DF09-83DD89172C42}"/>
              </a:ext>
            </a:extLst>
          </p:cNvPr>
          <p:cNvSpPr txBox="1"/>
          <p:nvPr/>
        </p:nvSpPr>
        <p:spPr>
          <a:xfrm>
            <a:off x="7773819" y="31082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X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6F715813-F9F5-54D0-C4CA-50557FF26816}"/>
              </a:ext>
            </a:extLst>
          </p:cNvPr>
          <p:cNvSpPr txBox="1"/>
          <p:nvPr/>
        </p:nvSpPr>
        <p:spPr>
          <a:xfrm>
            <a:off x="7773819" y="234327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X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45542140-EC12-4278-088C-21A4D75C9BFC}"/>
              </a:ext>
            </a:extLst>
          </p:cNvPr>
          <p:cNvSpPr txBox="1"/>
          <p:nvPr/>
        </p:nvSpPr>
        <p:spPr>
          <a:xfrm>
            <a:off x="9583569" y="1854121"/>
            <a:ext cx="400050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fi-FI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35723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ED2CB5-D93D-064A-A1B1-D96FFC44F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Yhteenveto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531288-A7A1-DECD-F419-A806B3843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Viimeinen jääkausi vaikuttaa edelleen ympäristöömme</a:t>
            </a:r>
          </a:p>
          <a:p>
            <a:pPr lvl="1"/>
            <a:r>
              <a:rPr lang="fi-FI" dirty="0"/>
              <a:t>Maa kohoaa ja paljastaa uutta maata</a:t>
            </a:r>
          </a:p>
          <a:p>
            <a:r>
              <a:rPr lang="fi-FI" dirty="0"/>
              <a:t>Lajisto muuttuu maan kohotessa</a:t>
            </a:r>
          </a:p>
          <a:p>
            <a:pPr lvl="1"/>
            <a:r>
              <a:rPr lang="fi-FI" dirty="0"/>
              <a:t>Heinät          pensaat            lehtipuut           havupuut</a:t>
            </a:r>
          </a:p>
          <a:p>
            <a:r>
              <a:rPr lang="fi-FI" dirty="0"/>
              <a:t>Vaikka lehto on vehrein ja lajirikkain elinympäristö, ovat muutkin tärkeitä</a:t>
            </a:r>
          </a:p>
          <a:p>
            <a:pPr lvl="1"/>
            <a:r>
              <a:rPr lang="fi-FI" dirty="0"/>
              <a:t>Jokaisessa on omanlaisensa lajisto ja kaikkia tarvitaan!</a:t>
            </a:r>
          </a:p>
          <a:p>
            <a:r>
              <a:rPr lang="fi-FI" dirty="0"/>
              <a:t>Luonnonsuojelun avulla pyritään säilyttämään nämä rannikon arvokkaat elinympäristöt</a:t>
            </a:r>
          </a:p>
          <a:p>
            <a:endParaRPr lang="fi-FI" dirty="0"/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B7832689-9EB9-35B0-68D2-26618DE4FAC4}"/>
              </a:ext>
            </a:extLst>
          </p:cNvPr>
          <p:cNvCxnSpPr>
            <a:cxnSpLocks/>
          </p:cNvCxnSpPr>
          <p:nvPr/>
        </p:nvCxnSpPr>
        <p:spPr>
          <a:xfrm>
            <a:off x="933450" y="1362075"/>
            <a:ext cx="2524125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7B83FBA1-8676-E386-FC40-6FBD6FBDB3CD}"/>
              </a:ext>
            </a:extLst>
          </p:cNvPr>
          <p:cNvCxnSpPr/>
          <p:nvPr/>
        </p:nvCxnSpPr>
        <p:spPr>
          <a:xfrm>
            <a:off x="2628900" y="3429000"/>
            <a:ext cx="3619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DEE04705-9875-C561-6C07-A1D45D1D30B0}"/>
              </a:ext>
            </a:extLst>
          </p:cNvPr>
          <p:cNvCxnSpPr/>
          <p:nvPr/>
        </p:nvCxnSpPr>
        <p:spPr>
          <a:xfrm>
            <a:off x="6267450" y="3409950"/>
            <a:ext cx="3619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uora nuoliyhdysviiva 8">
            <a:extLst>
              <a:ext uri="{FF2B5EF4-FFF2-40B4-BE49-F238E27FC236}">
                <a16:creationId xmlns:a16="http://schemas.microsoft.com/office/drawing/2014/main" id="{F9725B01-7D35-0F82-E981-C479BD0ACE69}"/>
              </a:ext>
            </a:extLst>
          </p:cNvPr>
          <p:cNvCxnSpPr/>
          <p:nvPr/>
        </p:nvCxnSpPr>
        <p:spPr>
          <a:xfrm>
            <a:off x="4362450" y="3409950"/>
            <a:ext cx="36195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39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8256DC-952A-6031-AC78-D763AB890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Avainsanat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EC8788-5919-5398-A662-58F18633E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i-FI" dirty="0"/>
              <a:t>Maankohoaminen</a:t>
            </a:r>
          </a:p>
          <a:p>
            <a:pPr>
              <a:lnSpc>
                <a:spcPct val="100000"/>
              </a:lnSpc>
            </a:pPr>
            <a:r>
              <a:rPr lang="fi-FI" dirty="0"/>
              <a:t>Jääkausi</a:t>
            </a:r>
          </a:p>
          <a:p>
            <a:pPr>
              <a:lnSpc>
                <a:spcPct val="100000"/>
              </a:lnSpc>
            </a:pPr>
            <a:r>
              <a:rPr lang="fi-FI" dirty="0"/>
              <a:t>Sukkessio</a:t>
            </a:r>
          </a:p>
          <a:p>
            <a:pPr>
              <a:lnSpc>
                <a:spcPct val="100000"/>
              </a:lnSpc>
            </a:pPr>
            <a:r>
              <a:rPr lang="fi-FI" dirty="0"/>
              <a:t>Rantakivikko</a:t>
            </a:r>
          </a:p>
          <a:p>
            <a:pPr>
              <a:lnSpc>
                <a:spcPct val="100000"/>
              </a:lnSpc>
            </a:pPr>
            <a:r>
              <a:rPr lang="fi-FI" dirty="0"/>
              <a:t>Rantaniitty</a:t>
            </a:r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B660828-7749-D272-3DBE-3052D0D95F28}"/>
              </a:ext>
            </a:extLst>
          </p:cNvPr>
          <p:cNvCxnSpPr>
            <a:cxnSpLocks/>
          </p:cNvCxnSpPr>
          <p:nvPr/>
        </p:nvCxnSpPr>
        <p:spPr>
          <a:xfrm>
            <a:off x="933450" y="1362075"/>
            <a:ext cx="2486025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kstiruutu 4">
            <a:extLst>
              <a:ext uri="{FF2B5EF4-FFF2-40B4-BE49-F238E27FC236}">
                <a16:creationId xmlns:a16="http://schemas.microsoft.com/office/drawing/2014/main" id="{EDEBBDCE-773A-7A59-5BB4-78DFD129DB8E}"/>
              </a:ext>
            </a:extLst>
          </p:cNvPr>
          <p:cNvSpPr txBox="1"/>
          <p:nvPr/>
        </p:nvSpPr>
        <p:spPr>
          <a:xfrm>
            <a:off x="5977890" y="1939925"/>
            <a:ext cx="45148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Tervaleppälehto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Lehtomainen kangasmetsä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Tuore kangasmetsä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Lahopuu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800" dirty="0"/>
              <a:t>Lahottaja</a:t>
            </a:r>
          </a:p>
        </p:txBody>
      </p:sp>
    </p:spTree>
    <p:extLst>
      <p:ext uri="{BB962C8B-B14F-4D97-AF65-F5344CB8AC3E}">
        <p14:creationId xmlns:p14="http://schemas.microsoft.com/office/powerpoint/2010/main" val="336031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3F892D-86B7-EBD9-F014-22E8F11FE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Herrainpäivien luonto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DC859A-FB63-F488-66DA-453465861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Maankohoaminen muuttaa luontoa</a:t>
            </a:r>
          </a:p>
          <a:p>
            <a:pPr lvl="1"/>
            <a:r>
              <a:rPr lang="fi-FI" dirty="0"/>
              <a:t>Luonto Herrainpäivillä on monimuotoista ja suojeltua</a:t>
            </a:r>
          </a:p>
          <a:p>
            <a:pPr lvl="1"/>
            <a:r>
              <a:rPr lang="fi-FI" dirty="0"/>
              <a:t>Erilaiset elinympäristöt elättävät uhanalaisiakin lajeja</a:t>
            </a:r>
          </a:p>
          <a:p>
            <a:pPr lvl="1"/>
            <a:endParaRPr lang="fi-FI" dirty="0"/>
          </a:p>
          <a:p>
            <a:r>
              <a:rPr lang="fi-FI" dirty="0"/>
              <a:t>Polun ympäristö on suojeltu</a:t>
            </a:r>
          </a:p>
          <a:p>
            <a:pPr lvl="1"/>
            <a:r>
              <a:rPr lang="fi-FI" dirty="0"/>
              <a:t>Pyritään säilyttämään arvokkaita ympäristöjämme lajeineen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9159DF0A-7EA4-C158-45D5-48FE3592A70E}"/>
              </a:ext>
            </a:extLst>
          </p:cNvPr>
          <p:cNvCxnSpPr>
            <a:cxnSpLocks/>
          </p:cNvCxnSpPr>
          <p:nvPr/>
        </p:nvCxnSpPr>
        <p:spPr>
          <a:xfrm>
            <a:off x="933450" y="1362075"/>
            <a:ext cx="4781550" cy="0"/>
          </a:xfrm>
          <a:prstGeom prst="line">
            <a:avLst/>
          </a:prstGeom>
          <a:ln w="5715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339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711D74-9320-1CF2-9BBF-97C928BF3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maa kohoaa?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D0672B-1311-D512-17B4-4C7D160BE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6057900" cy="4351338"/>
          </a:xfrm>
        </p:spPr>
        <p:txBody>
          <a:bodyPr>
            <a:normAutofit/>
          </a:bodyPr>
          <a:lstStyle/>
          <a:p>
            <a:r>
              <a:rPr lang="fi-FI" sz="2600" dirty="0"/>
              <a:t>Johtuu jääkaudesta</a:t>
            </a:r>
          </a:p>
          <a:p>
            <a:r>
              <a:rPr lang="fi-FI" sz="2600" dirty="0"/>
              <a:t>Viimeisen jääkauden aikana oli peräti 3 kilometriä paksu jäätikkö </a:t>
            </a:r>
          </a:p>
          <a:p>
            <a:pPr marL="0" indent="0">
              <a:buNone/>
            </a:pPr>
            <a:r>
              <a:rPr lang="fi-FI" sz="2600" dirty="0"/>
              <a:t>   </a:t>
            </a:r>
          </a:p>
          <a:p>
            <a:pPr marL="0" indent="0">
              <a:buNone/>
            </a:pPr>
            <a:r>
              <a:rPr lang="fi-FI" sz="2600" dirty="0"/>
              <a:t>	Kuin 30 jalkapallokenttää!</a:t>
            </a:r>
          </a:p>
          <a:p>
            <a:pPr lvl="1"/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DF2B1BB-FB6F-3ECC-E2FA-1542DAA34B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000390" y="1852430"/>
            <a:ext cx="3913708" cy="2766402"/>
          </a:xfrm>
          <a:prstGeom prst="rect">
            <a:avLst/>
          </a:prstGeom>
        </p:spPr>
      </p:pic>
      <p:sp>
        <p:nvSpPr>
          <p:cNvPr id="11" name="Oikea aaltosulje 10">
            <a:extLst>
              <a:ext uri="{FF2B5EF4-FFF2-40B4-BE49-F238E27FC236}">
                <a16:creationId xmlns:a16="http://schemas.microsoft.com/office/drawing/2014/main" id="{4693D733-9242-4036-30CF-A995B2224FAE}"/>
              </a:ext>
            </a:extLst>
          </p:cNvPr>
          <p:cNvSpPr/>
          <p:nvPr/>
        </p:nvSpPr>
        <p:spPr>
          <a:xfrm>
            <a:off x="10477500" y="1278777"/>
            <a:ext cx="685800" cy="3913708"/>
          </a:xfrm>
          <a:prstGeom prst="rightBrace">
            <a:avLst>
              <a:gd name="adj1" fmla="val 43055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2BA2A544-B525-56DB-B1F9-38F8D7BE72AD}"/>
              </a:ext>
            </a:extLst>
          </p:cNvPr>
          <p:cNvSpPr txBox="1"/>
          <p:nvPr/>
        </p:nvSpPr>
        <p:spPr>
          <a:xfrm>
            <a:off x="11163300" y="3050965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/>
              <a:t>30 x</a:t>
            </a:r>
          </a:p>
        </p:txBody>
      </p:sp>
      <p:cxnSp>
        <p:nvCxnSpPr>
          <p:cNvPr id="5" name="Suora nuoliyhdysviiva 4">
            <a:extLst>
              <a:ext uri="{FF2B5EF4-FFF2-40B4-BE49-F238E27FC236}">
                <a16:creationId xmlns:a16="http://schemas.microsoft.com/office/drawing/2014/main" id="{79D73B62-A9A8-8A5B-2DA3-53BECD12E374}"/>
              </a:ext>
            </a:extLst>
          </p:cNvPr>
          <p:cNvCxnSpPr>
            <a:cxnSpLocks/>
          </p:cNvCxnSpPr>
          <p:nvPr/>
        </p:nvCxnSpPr>
        <p:spPr>
          <a:xfrm flipV="1">
            <a:off x="5753100" y="3695700"/>
            <a:ext cx="1428750" cy="485775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24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3E92F6-09F2-F3E9-D2FB-E6FB4181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maa kohoaa?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990619-C1CD-87CE-7583-D20347467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362" y="1761037"/>
            <a:ext cx="6551631" cy="4351338"/>
          </a:xfrm>
        </p:spPr>
        <p:txBody>
          <a:bodyPr>
            <a:normAutofit/>
          </a:bodyPr>
          <a:lstStyle/>
          <a:p>
            <a:r>
              <a:rPr lang="fi-FI" dirty="0"/>
              <a:t>Jää painoi maankuorta jopa kilometrin alaspäin</a:t>
            </a:r>
          </a:p>
          <a:p>
            <a:r>
              <a:rPr lang="fi-FI" dirty="0"/>
              <a:t>Kun ilmasto lämpeni, jää suli ja valtava paine katosi          maa alkoi kohota</a:t>
            </a:r>
          </a:p>
          <a:p>
            <a:r>
              <a:rPr lang="fi-FI" dirty="0"/>
              <a:t>Maa kohoaa Porissa 7 mm vuodessa</a:t>
            </a:r>
          </a:p>
          <a:p>
            <a:pPr marL="457200" lvl="1" indent="0">
              <a:buNone/>
            </a:pPr>
            <a:r>
              <a:rPr lang="fi-FI" dirty="0">
                <a:solidFill>
                  <a:schemeClr val="accent4"/>
                </a:solidFill>
              </a:rPr>
              <a:t>Vertaa!</a:t>
            </a:r>
          </a:p>
          <a:p>
            <a:pPr lvl="2"/>
            <a:r>
              <a:rPr lang="fi-FI" dirty="0">
                <a:solidFill>
                  <a:schemeClr val="accent4"/>
                </a:solidFill>
              </a:rPr>
              <a:t>Istut sohvalla, ja se painuu kuopalle. Noustessasi sohvalta se alkaa suoristua ja kohota takaisin ylös.</a:t>
            </a:r>
          </a:p>
          <a:p>
            <a:endParaRPr lang="fi-FI" dirty="0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3A966A82-11B0-8AA8-A2B3-45A6C6A71958}"/>
              </a:ext>
            </a:extLst>
          </p:cNvPr>
          <p:cNvGrpSpPr/>
          <p:nvPr/>
        </p:nvGrpSpPr>
        <p:grpSpPr>
          <a:xfrm>
            <a:off x="7437161" y="-1048772"/>
            <a:ext cx="5004349" cy="7297880"/>
            <a:chOff x="7427636" y="-1191647"/>
            <a:chExt cx="5004349" cy="7297880"/>
          </a:xfrm>
        </p:grpSpPr>
        <p:sp>
          <p:nvSpPr>
            <p:cNvPr id="5" name="Suorakulmio 4">
              <a:extLst>
                <a:ext uri="{FF2B5EF4-FFF2-40B4-BE49-F238E27FC236}">
                  <a16:creationId xmlns:a16="http://schemas.microsoft.com/office/drawing/2014/main" id="{390F9596-F86D-CDCA-B3B8-4CDCD625D862}"/>
                </a:ext>
              </a:extLst>
            </p:cNvPr>
            <p:cNvSpPr/>
            <p:nvPr/>
          </p:nvSpPr>
          <p:spPr>
            <a:xfrm>
              <a:off x="7496175" y="4120577"/>
              <a:ext cx="3352800" cy="198565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6" name="Suorakulmio 5">
              <a:extLst>
                <a:ext uri="{FF2B5EF4-FFF2-40B4-BE49-F238E27FC236}">
                  <a16:creationId xmlns:a16="http://schemas.microsoft.com/office/drawing/2014/main" id="{77533947-F53F-6CAB-7CE0-C0F51912EABA}"/>
                </a:ext>
              </a:extLst>
            </p:cNvPr>
            <p:cNvSpPr/>
            <p:nvPr/>
          </p:nvSpPr>
          <p:spPr>
            <a:xfrm>
              <a:off x="7496175" y="398893"/>
              <a:ext cx="3352800" cy="176722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cxnSp>
          <p:nvCxnSpPr>
            <p:cNvPr id="7" name="Suora yhdysviiva 6">
              <a:extLst>
                <a:ext uri="{FF2B5EF4-FFF2-40B4-BE49-F238E27FC236}">
                  <a16:creationId xmlns:a16="http://schemas.microsoft.com/office/drawing/2014/main" id="{6D3D1470-A2A5-9DD2-3DC6-180D08245558}"/>
                </a:ext>
              </a:extLst>
            </p:cNvPr>
            <p:cNvCxnSpPr>
              <a:cxnSpLocks/>
            </p:cNvCxnSpPr>
            <p:nvPr/>
          </p:nvCxnSpPr>
          <p:spPr>
            <a:xfrm>
              <a:off x="7711551" y="1733551"/>
              <a:ext cx="2858720" cy="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E0CDBDFD-E4EE-232C-2099-209CBE2CE6A5}"/>
                </a:ext>
              </a:extLst>
            </p:cNvPr>
            <p:cNvSpPr/>
            <p:nvPr/>
          </p:nvSpPr>
          <p:spPr>
            <a:xfrm>
              <a:off x="7496175" y="2161847"/>
              <a:ext cx="3352800" cy="2079563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9" name="Vapaamuotoinen: Muoto 8">
              <a:extLst>
                <a:ext uri="{FF2B5EF4-FFF2-40B4-BE49-F238E27FC236}">
                  <a16:creationId xmlns:a16="http://schemas.microsoft.com/office/drawing/2014/main" id="{48D55FC8-CD09-B80B-4FFB-2884762B2F4E}"/>
                </a:ext>
              </a:extLst>
            </p:cNvPr>
            <p:cNvSpPr/>
            <p:nvPr/>
          </p:nvSpPr>
          <p:spPr>
            <a:xfrm>
              <a:off x="7962899" y="2691660"/>
              <a:ext cx="2438397" cy="969264"/>
            </a:xfrm>
            <a:custGeom>
              <a:avLst/>
              <a:gdLst>
                <a:gd name="connsiteX0" fmla="*/ 0 w 2404872"/>
                <a:gd name="connsiteY0" fmla="*/ 525780 h 969264"/>
                <a:gd name="connsiteX1" fmla="*/ 0 w 2404872"/>
                <a:gd name="connsiteY1" fmla="*/ 525780 h 969264"/>
                <a:gd name="connsiteX2" fmla="*/ 32004 w 2404872"/>
                <a:gd name="connsiteY2" fmla="*/ 557784 h 969264"/>
                <a:gd name="connsiteX3" fmla="*/ 45720 w 2404872"/>
                <a:gd name="connsiteY3" fmla="*/ 576072 h 969264"/>
                <a:gd name="connsiteX4" fmla="*/ 91440 w 2404872"/>
                <a:gd name="connsiteY4" fmla="*/ 612648 h 969264"/>
                <a:gd name="connsiteX5" fmla="*/ 132588 w 2404872"/>
                <a:gd name="connsiteY5" fmla="*/ 658368 h 969264"/>
                <a:gd name="connsiteX6" fmla="*/ 146304 w 2404872"/>
                <a:gd name="connsiteY6" fmla="*/ 667512 h 969264"/>
                <a:gd name="connsiteX7" fmla="*/ 164592 w 2404872"/>
                <a:gd name="connsiteY7" fmla="*/ 681228 h 969264"/>
                <a:gd name="connsiteX8" fmla="*/ 182880 w 2404872"/>
                <a:gd name="connsiteY8" fmla="*/ 690372 h 969264"/>
                <a:gd name="connsiteX9" fmla="*/ 210312 w 2404872"/>
                <a:gd name="connsiteY9" fmla="*/ 708660 h 969264"/>
                <a:gd name="connsiteX10" fmla="*/ 224028 w 2404872"/>
                <a:gd name="connsiteY10" fmla="*/ 717804 h 969264"/>
                <a:gd name="connsiteX11" fmla="*/ 260604 w 2404872"/>
                <a:gd name="connsiteY11" fmla="*/ 736092 h 969264"/>
                <a:gd name="connsiteX12" fmla="*/ 274320 w 2404872"/>
                <a:gd name="connsiteY12" fmla="*/ 745236 h 969264"/>
                <a:gd name="connsiteX13" fmla="*/ 306324 w 2404872"/>
                <a:gd name="connsiteY13" fmla="*/ 754380 h 969264"/>
                <a:gd name="connsiteX14" fmla="*/ 356616 w 2404872"/>
                <a:gd name="connsiteY14" fmla="*/ 790956 h 969264"/>
                <a:gd name="connsiteX15" fmla="*/ 374904 w 2404872"/>
                <a:gd name="connsiteY15" fmla="*/ 800100 h 969264"/>
                <a:gd name="connsiteX16" fmla="*/ 425196 w 2404872"/>
                <a:gd name="connsiteY16" fmla="*/ 827532 h 969264"/>
                <a:gd name="connsiteX17" fmla="*/ 443484 w 2404872"/>
                <a:gd name="connsiteY17" fmla="*/ 832104 h 969264"/>
                <a:gd name="connsiteX18" fmla="*/ 457200 w 2404872"/>
                <a:gd name="connsiteY18" fmla="*/ 841248 h 969264"/>
                <a:gd name="connsiteX19" fmla="*/ 489204 w 2404872"/>
                <a:gd name="connsiteY19" fmla="*/ 850392 h 969264"/>
                <a:gd name="connsiteX20" fmla="*/ 502920 w 2404872"/>
                <a:gd name="connsiteY20" fmla="*/ 859536 h 969264"/>
                <a:gd name="connsiteX21" fmla="*/ 539496 w 2404872"/>
                <a:gd name="connsiteY21" fmla="*/ 868680 h 969264"/>
                <a:gd name="connsiteX22" fmla="*/ 557784 w 2404872"/>
                <a:gd name="connsiteY22" fmla="*/ 877824 h 969264"/>
                <a:gd name="connsiteX23" fmla="*/ 589788 w 2404872"/>
                <a:gd name="connsiteY23" fmla="*/ 886968 h 969264"/>
                <a:gd name="connsiteX24" fmla="*/ 603504 w 2404872"/>
                <a:gd name="connsiteY24" fmla="*/ 896112 h 969264"/>
                <a:gd name="connsiteX25" fmla="*/ 635508 w 2404872"/>
                <a:gd name="connsiteY25" fmla="*/ 905256 h 969264"/>
                <a:gd name="connsiteX26" fmla="*/ 649224 w 2404872"/>
                <a:gd name="connsiteY26" fmla="*/ 914400 h 969264"/>
                <a:gd name="connsiteX27" fmla="*/ 676656 w 2404872"/>
                <a:gd name="connsiteY27" fmla="*/ 918972 h 969264"/>
                <a:gd name="connsiteX28" fmla="*/ 694944 w 2404872"/>
                <a:gd name="connsiteY28" fmla="*/ 923544 h 969264"/>
                <a:gd name="connsiteX29" fmla="*/ 726948 w 2404872"/>
                <a:gd name="connsiteY29" fmla="*/ 928116 h 969264"/>
                <a:gd name="connsiteX30" fmla="*/ 745236 w 2404872"/>
                <a:gd name="connsiteY30" fmla="*/ 932688 h 969264"/>
                <a:gd name="connsiteX31" fmla="*/ 781812 w 2404872"/>
                <a:gd name="connsiteY31" fmla="*/ 937260 h 969264"/>
                <a:gd name="connsiteX32" fmla="*/ 850392 w 2404872"/>
                <a:gd name="connsiteY32" fmla="*/ 950976 h 969264"/>
                <a:gd name="connsiteX33" fmla="*/ 923544 w 2404872"/>
                <a:gd name="connsiteY33" fmla="*/ 960120 h 969264"/>
                <a:gd name="connsiteX34" fmla="*/ 996696 w 2404872"/>
                <a:gd name="connsiteY34" fmla="*/ 969264 h 969264"/>
                <a:gd name="connsiteX35" fmla="*/ 1261872 w 2404872"/>
                <a:gd name="connsiteY35" fmla="*/ 960120 h 969264"/>
                <a:gd name="connsiteX36" fmla="*/ 1321308 w 2404872"/>
                <a:gd name="connsiteY36" fmla="*/ 950976 h 969264"/>
                <a:gd name="connsiteX37" fmla="*/ 1385316 w 2404872"/>
                <a:gd name="connsiteY37" fmla="*/ 941832 h 969264"/>
                <a:gd name="connsiteX38" fmla="*/ 1421892 w 2404872"/>
                <a:gd name="connsiteY38" fmla="*/ 932688 h 969264"/>
                <a:gd name="connsiteX39" fmla="*/ 1472184 w 2404872"/>
                <a:gd name="connsiteY39" fmla="*/ 928116 h 969264"/>
                <a:gd name="connsiteX40" fmla="*/ 1513332 w 2404872"/>
                <a:gd name="connsiteY40" fmla="*/ 923544 h 969264"/>
                <a:gd name="connsiteX41" fmla="*/ 1531620 w 2404872"/>
                <a:gd name="connsiteY41" fmla="*/ 918972 h 969264"/>
                <a:gd name="connsiteX42" fmla="*/ 1595628 w 2404872"/>
                <a:gd name="connsiteY42" fmla="*/ 909828 h 969264"/>
                <a:gd name="connsiteX43" fmla="*/ 1659636 w 2404872"/>
                <a:gd name="connsiteY43" fmla="*/ 900684 h 969264"/>
                <a:gd name="connsiteX44" fmla="*/ 1696212 w 2404872"/>
                <a:gd name="connsiteY44" fmla="*/ 886968 h 969264"/>
                <a:gd name="connsiteX45" fmla="*/ 1751076 w 2404872"/>
                <a:gd name="connsiteY45" fmla="*/ 873252 h 969264"/>
                <a:gd name="connsiteX46" fmla="*/ 1801368 w 2404872"/>
                <a:gd name="connsiteY46" fmla="*/ 859536 h 969264"/>
                <a:gd name="connsiteX47" fmla="*/ 1819656 w 2404872"/>
                <a:gd name="connsiteY47" fmla="*/ 850392 h 969264"/>
                <a:gd name="connsiteX48" fmla="*/ 1833372 w 2404872"/>
                <a:gd name="connsiteY48" fmla="*/ 845820 h 969264"/>
                <a:gd name="connsiteX49" fmla="*/ 1883664 w 2404872"/>
                <a:gd name="connsiteY49" fmla="*/ 832104 h 969264"/>
                <a:gd name="connsiteX50" fmla="*/ 1911096 w 2404872"/>
                <a:gd name="connsiteY50" fmla="*/ 827532 h 969264"/>
                <a:gd name="connsiteX51" fmla="*/ 1938528 w 2404872"/>
                <a:gd name="connsiteY51" fmla="*/ 813816 h 969264"/>
                <a:gd name="connsiteX52" fmla="*/ 1997964 w 2404872"/>
                <a:gd name="connsiteY52" fmla="*/ 795528 h 969264"/>
                <a:gd name="connsiteX53" fmla="*/ 2034540 w 2404872"/>
                <a:gd name="connsiteY53" fmla="*/ 777240 h 969264"/>
                <a:gd name="connsiteX54" fmla="*/ 2066544 w 2404872"/>
                <a:gd name="connsiteY54" fmla="*/ 768096 h 969264"/>
                <a:gd name="connsiteX55" fmla="*/ 2098548 w 2404872"/>
                <a:gd name="connsiteY55" fmla="*/ 754380 h 969264"/>
                <a:gd name="connsiteX56" fmla="*/ 2116836 w 2404872"/>
                <a:gd name="connsiteY56" fmla="*/ 745236 h 969264"/>
                <a:gd name="connsiteX57" fmla="*/ 2139696 w 2404872"/>
                <a:gd name="connsiteY57" fmla="*/ 740664 h 969264"/>
                <a:gd name="connsiteX58" fmla="*/ 2153412 w 2404872"/>
                <a:gd name="connsiteY58" fmla="*/ 731520 h 969264"/>
                <a:gd name="connsiteX59" fmla="*/ 2189988 w 2404872"/>
                <a:gd name="connsiteY59" fmla="*/ 717804 h 969264"/>
                <a:gd name="connsiteX60" fmla="*/ 2240280 w 2404872"/>
                <a:gd name="connsiteY60" fmla="*/ 685800 h 969264"/>
                <a:gd name="connsiteX61" fmla="*/ 2272284 w 2404872"/>
                <a:gd name="connsiteY61" fmla="*/ 672084 h 969264"/>
                <a:gd name="connsiteX62" fmla="*/ 2286000 w 2404872"/>
                <a:gd name="connsiteY62" fmla="*/ 658368 h 969264"/>
                <a:gd name="connsiteX63" fmla="*/ 2308860 w 2404872"/>
                <a:gd name="connsiteY63" fmla="*/ 649224 h 969264"/>
                <a:gd name="connsiteX64" fmla="*/ 2340864 w 2404872"/>
                <a:gd name="connsiteY64" fmla="*/ 621792 h 969264"/>
                <a:gd name="connsiteX65" fmla="*/ 2354580 w 2404872"/>
                <a:gd name="connsiteY65" fmla="*/ 603504 h 969264"/>
                <a:gd name="connsiteX66" fmla="*/ 2368296 w 2404872"/>
                <a:gd name="connsiteY66" fmla="*/ 598932 h 969264"/>
                <a:gd name="connsiteX67" fmla="*/ 2382012 w 2404872"/>
                <a:gd name="connsiteY67" fmla="*/ 585216 h 969264"/>
                <a:gd name="connsiteX68" fmla="*/ 2395728 w 2404872"/>
                <a:gd name="connsiteY68" fmla="*/ 576072 h 969264"/>
                <a:gd name="connsiteX69" fmla="*/ 2404872 w 2404872"/>
                <a:gd name="connsiteY69" fmla="*/ 562356 h 969264"/>
                <a:gd name="connsiteX70" fmla="*/ 2281428 w 2404872"/>
                <a:gd name="connsiteY70" fmla="*/ 548640 h 969264"/>
                <a:gd name="connsiteX71" fmla="*/ 2244852 w 2404872"/>
                <a:gd name="connsiteY71" fmla="*/ 539496 h 969264"/>
                <a:gd name="connsiteX72" fmla="*/ 2203704 w 2404872"/>
                <a:gd name="connsiteY72" fmla="*/ 530352 h 969264"/>
                <a:gd name="connsiteX73" fmla="*/ 2180844 w 2404872"/>
                <a:gd name="connsiteY73" fmla="*/ 525780 h 969264"/>
                <a:gd name="connsiteX74" fmla="*/ 2167128 w 2404872"/>
                <a:gd name="connsiteY74" fmla="*/ 521208 h 969264"/>
                <a:gd name="connsiteX75" fmla="*/ 2148840 w 2404872"/>
                <a:gd name="connsiteY75" fmla="*/ 516636 h 969264"/>
                <a:gd name="connsiteX76" fmla="*/ 2135124 w 2404872"/>
                <a:gd name="connsiteY76" fmla="*/ 512064 h 969264"/>
                <a:gd name="connsiteX77" fmla="*/ 2112264 w 2404872"/>
                <a:gd name="connsiteY77" fmla="*/ 507492 h 969264"/>
                <a:gd name="connsiteX78" fmla="*/ 2093976 w 2404872"/>
                <a:gd name="connsiteY78" fmla="*/ 502920 h 969264"/>
                <a:gd name="connsiteX79" fmla="*/ 2080260 w 2404872"/>
                <a:gd name="connsiteY79" fmla="*/ 493776 h 969264"/>
                <a:gd name="connsiteX80" fmla="*/ 2039112 w 2404872"/>
                <a:gd name="connsiteY80" fmla="*/ 480060 h 969264"/>
                <a:gd name="connsiteX81" fmla="*/ 2020824 w 2404872"/>
                <a:gd name="connsiteY81" fmla="*/ 466344 h 969264"/>
                <a:gd name="connsiteX82" fmla="*/ 2002536 w 2404872"/>
                <a:gd name="connsiteY82" fmla="*/ 457200 h 969264"/>
                <a:gd name="connsiteX83" fmla="*/ 1988820 w 2404872"/>
                <a:gd name="connsiteY83" fmla="*/ 448056 h 969264"/>
                <a:gd name="connsiteX84" fmla="*/ 1956816 w 2404872"/>
                <a:gd name="connsiteY84" fmla="*/ 416052 h 969264"/>
                <a:gd name="connsiteX85" fmla="*/ 1920240 w 2404872"/>
                <a:gd name="connsiteY85" fmla="*/ 393192 h 969264"/>
                <a:gd name="connsiteX86" fmla="*/ 1901952 w 2404872"/>
                <a:gd name="connsiteY86" fmla="*/ 384048 h 969264"/>
                <a:gd name="connsiteX87" fmla="*/ 1865376 w 2404872"/>
                <a:gd name="connsiteY87" fmla="*/ 370332 h 969264"/>
                <a:gd name="connsiteX88" fmla="*/ 1851660 w 2404872"/>
                <a:gd name="connsiteY88" fmla="*/ 361188 h 969264"/>
                <a:gd name="connsiteX89" fmla="*/ 1824228 w 2404872"/>
                <a:gd name="connsiteY89" fmla="*/ 352044 h 969264"/>
                <a:gd name="connsiteX90" fmla="*/ 1801368 w 2404872"/>
                <a:gd name="connsiteY90" fmla="*/ 338328 h 969264"/>
                <a:gd name="connsiteX91" fmla="*/ 1769364 w 2404872"/>
                <a:gd name="connsiteY91" fmla="*/ 315468 h 969264"/>
                <a:gd name="connsiteX92" fmla="*/ 1746504 w 2404872"/>
                <a:gd name="connsiteY92" fmla="*/ 297180 h 969264"/>
                <a:gd name="connsiteX93" fmla="*/ 1732788 w 2404872"/>
                <a:gd name="connsiteY93" fmla="*/ 292608 h 969264"/>
                <a:gd name="connsiteX94" fmla="*/ 1696212 w 2404872"/>
                <a:gd name="connsiteY94" fmla="*/ 265176 h 969264"/>
                <a:gd name="connsiteX95" fmla="*/ 1682496 w 2404872"/>
                <a:gd name="connsiteY95" fmla="*/ 251460 h 969264"/>
                <a:gd name="connsiteX96" fmla="*/ 1668780 w 2404872"/>
                <a:gd name="connsiteY96" fmla="*/ 246888 h 969264"/>
                <a:gd name="connsiteX97" fmla="*/ 1627632 w 2404872"/>
                <a:gd name="connsiteY97" fmla="*/ 219456 h 969264"/>
                <a:gd name="connsiteX98" fmla="*/ 1591056 w 2404872"/>
                <a:gd name="connsiteY98" fmla="*/ 201168 h 969264"/>
                <a:gd name="connsiteX99" fmla="*/ 1563624 w 2404872"/>
                <a:gd name="connsiteY99" fmla="*/ 196596 h 969264"/>
                <a:gd name="connsiteX100" fmla="*/ 1527048 w 2404872"/>
                <a:gd name="connsiteY100" fmla="*/ 178308 h 969264"/>
                <a:gd name="connsiteX101" fmla="*/ 1513332 w 2404872"/>
                <a:gd name="connsiteY101" fmla="*/ 164592 h 969264"/>
                <a:gd name="connsiteX102" fmla="*/ 1481328 w 2404872"/>
                <a:gd name="connsiteY102" fmla="*/ 150876 h 969264"/>
                <a:gd name="connsiteX103" fmla="*/ 1449324 w 2404872"/>
                <a:gd name="connsiteY103" fmla="*/ 128016 h 969264"/>
                <a:gd name="connsiteX104" fmla="*/ 1403604 w 2404872"/>
                <a:gd name="connsiteY104" fmla="*/ 105156 h 969264"/>
                <a:gd name="connsiteX105" fmla="*/ 1389888 w 2404872"/>
                <a:gd name="connsiteY105" fmla="*/ 96012 h 969264"/>
                <a:gd name="connsiteX106" fmla="*/ 1362456 w 2404872"/>
                <a:gd name="connsiteY106" fmla="*/ 86868 h 969264"/>
                <a:gd name="connsiteX107" fmla="*/ 1339596 w 2404872"/>
                <a:gd name="connsiteY107" fmla="*/ 77724 h 969264"/>
                <a:gd name="connsiteX108" fmla="*/ 1325880 w 2404872"/>
                <a:gd name="connsiteY108" fmla="*/ 73152 h 969264"/>
                <a:gd name="connsiteX109" fmla="*/ 1303020 w 2404872"/>
                <a:gd name="connsiteY109" fmla="*/ 59436 h 969264"/>
                <a:gd name="connsiteX110" fmla="*/ 1275588 w 2404872"/>
                <a:gd name="connsiteY110" fmla="*/ 50292 h 969264"/>
                <a:gd name="connsiteX111" fmla="*/ 1239012 w 2404872"/>
                <a:gd name="connsiteY111" fmla="*/ 32004 h 969264"/>
                <a:gd name="connsiteX112" fmla="*/ 1225296 w 2404872"/>
                <a:gd name="connsiteY112" fmla="*/ 22860 h 969264"/>
                <a:gd name="connsiteX113" fmla="*/ 1202436 w 2404872"/>
                <a:gd name="connsiteY113" fmla="*/ 18288 h 969264"/>
                <a:gd name="connsiteX114" fmla="*/ 1188720 w 2404872"/>
                <a:gd name="connsiteY114" fmla="*/ 13716 h 969264"/>
                <a:gd name="connsiteX115" fmla="*/ 1165860 w 2404872"/>
                <a:gd name="connsiteY115" fmla="*/ 9144 h 969264"/>
                <a:gd name="connsiteX116" fmla="*/ 1152144 w 2404872"/>
                <a:gd name="connsiteY116" fmla="*/ 4572 h 969264"/>
                <a:gd name="connsiteX117" fmla="*/ 1129284 w 2404872"/>
                <a:gd name="connsiteY117" fmla="*/ 0 h 969264"/>
                <a:gd name="connsiteX118" fmla="*/ 996696 w 2404872"/>
                <a:gd name="connsiteY118" fmla="*/ 9144 h 969264"/>
                <a:gd name="connsiteX119" fmla="*/ 960120 w 2404872"/>
                <a:gd name="connsiteY119" fmla="*/ 22860 h 969264"/>
                <a:gd name="connsiteX120" fmla="*/ 941832 w 2404872"/>
                <a:gd name="connsiteY120" fmla="*/ 27432 h 969264"/>
                <a:gd name="connsiteX121" fmla="*/ 909828 w 2404872"/>
                <a:gd name="connsiteY121" fmla="*/ 41148 h 969264"/>
                <a:gd name="connsiteX122" fmla="*/ 886968 w 2404872"/>
                <a:gd name="connsiteY122" fmla="*/ 59436 h 969264"/>
                <a:gd name="connsiteX123" fmla="*/ 873252 w 2404872"/>
                <a:gd name="connsiteY123" fmla="*/ 64008 h 969264"/>
                <a:gd name="connsiteX124" fmla="*/ 850392 w 2404872"/>
                <a:gd name="connsiteY124" fmla="*/ 77724 h 969264"/>
                <a:gd name="connsiteX125" fmla="*/ 809244 w 2404872"/>
                <a:gd name="connsiteY125" fmla="*/ 100584 h 969264"/>
                <a:gd name="connsiteX126" fmla="*/ 795528 w 2404872"/>
                <a:gd name="connsiteY126" fmla="*/ 114300 h 969264"/>
                <a:gd name="connsiteX127" fmla="*/ 768096 w 2404872"/>
                <a:gd name="connsiteY127" fmla="*/ 132588 h 969264"/>
                <a:gd name="connsiteX128" fmla="*/ 722376 w 2404872"/>
                <a:gd name="connsiteY128" fmla="*/ 164592 h 969264"/>
                <a:gd name="connsiteX129" fmla="*/ 699516 w 2404872"/>
                <a:gd name="connsiteY129" fmla="*/ 173736 h 969264"/>
                <a:gd name="connsiteX130" fmla="*/ 685800 w 2404872"/>
                <a:gd name="connsiteY130" fmla="*/ 182880 h 969264"/>
                <a:gd name="connsiteX131" fmla="*/ 672084 w 2404872"/>
                <a:gd name="connsiteY131" fmla="*/ 187452 h 969264"/>
                <a:gd name="connsiteX132" fmla="*/ 649224 w 2404872"/>
                <a:gd name="connsiteY132" fmla="*/ 201168 h 969264"/>
                <a:gd name="connsiteX133" fmla="*/ 630936 w 2404872"/>
                <a:gd name="connsiteY133" fmla="*/ 210312 h 969264"/>
                <a:gd name="connsiteX134" fmla="*/ 598932 w 2404872"/>
                <a:gd name="connsiteY134" fmla="*/ 237744 h 969264"/>
                <a:gd name="connsiteX135" fmla="*/ 548640 w 2404872"/>
                <a:gd name="connsiteY135" fmla="*/ 269748 h 969264"/>
                <a:gd name="connsiteX136" fmla="*/ 539496 w 2404872"/>
                <a:gd name="connsiteY136" fmla="*/ 283464 h 969264"/>
                <a:gd name="connsiteX137" fmla="*/ 502920 w 2404872"/>
                <a:gd name="connsiteY137" fmla="*/ 310896 h 969264"/>
                <a:gd name="connsiteX138" fmla="*/ 470916 w 2404872"/>
                <a:gd name="connsiteY138" fmla="*/ 342900 h 969264"/>
                <a:gd name="connsiteX139" fmla="*/ 438912 w 2404872"/>
                <a:gd name="connsiteY139" fmla="*/ 374904 h 969264"/>
                <a:gd name="connsiteX140" fmla="*/ 393192 w 2404872"/>
                <a:gd name="connsiteY140" fmla="*/ 406908 h 969264"/>
                <a:gd name="connsiteX141" fmla="*/ 365760 w 2404872"/>
                <a:gd name="connsiteY141" fmla="*/ 416052 h 969264"/>
                <a:gd name="connsiteX142" fmla="*/ 265176 w 2404872"/>
                <a:gd name="connsiteY142" fmla="*/ 461772 h 969264"/>
                <a:gd name="connsiteX143" fmla="*/ 237744 w 2404872"/>
                <a:gd name="connsiteY143" fmla="*/ 466344 h 969264"/>
                <a:gd name="connsiteX144" fmla="*/ 196596 w 2404872"/>
                <a:gd name="connsiteY144" fmla="*/ 480060 h 969264"/>
                <a:gd name="connsiteX145" fmla="*/ 160020 w 2404872"/>
                <a:gd name="connsiteY145" fmla="*/ 484632 h 969264"/>
                <a:gd name="connsiteX146" fmla="*/ 137160 w 2404872"/>
                <a:gd name="connsiteY146" fmla="*/ 489204 h 969264"/>
                <a:gd name="connsiteX147" fmla="*/ 109728 w 2404872"/>
                <a:gd name="connsiteY147" fmla="*/ 498348 h 969264"/>
                <a:gd name="connsiteX148" fmla="*/ 77724 w 2404872"/>
                <a:gd name="connsiteY148" fmla="*/ 502920 h 969264"/>
                <a:gd name="connsiteX149" fmla="*/ 64008 w 2404872"/>
                <a:gd name="connsiteY149" fmla="*/ 507492 h 969264"/>
                <a:gd name="connsiteX150" fmla="*/ 27432 w 2404872"/>
                <a:gd name="connsiteY150" fmla="*/ 525780 h 969264"/>
                <a:gd name="connsiteX151" fmla="*/ 0 w 2404872"/>
                <a:gd name="connsiteY151" fmla="*/ 525780 h 96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2404872" h="969264">
                  <a:moveTo>
                    <a:pt x="0" y="525780"/>
                  </a:moveTo>
                  <a:lnTo>
                    <a:pt x="0" y="525780"/>
                  </a:lnTo>
                  <a:cubicBezTo>
                    <a:pt x="10668" y="536448"/>
                    <a:pt x="21855" y="546621"/>
                    <a:pt x="32004" y="557784"/>
                  </a:cubicBezTo>
                  <a:cubicBezTo>
                    <a:pt x="37130" y="563422"/>
                    <a:pt x="39934" y="571113"/>
                    <a:pt x="45720" y="576072"/>
                  </a:cubicBezTo>
                  <a:cubicBezTo>
                    <a:pt x="78939" y="604546"/>
                    <a:pt x="52804" y="554694"/>
                    <a:pt x="91440" y="612648"/>
                  </a:cubicBezTo>
                  <a:cubicBezTo>
                    <a:pt x="103724" y="631074"/>
                    <a:pt x="111054" y="644012"/>
                    <a:pt x="132588" y="658368"/>
                  </a:cubicBezTo>
                  <a:cubicBezTo>
                    <a:pt x="137160" y="661416"/>
                    <a:pt x="141833" y="664318"/>
                    <a:pt x="146304" y="667512"/>
                  </a:cubicBezTo>
                  <a:cubicBezTo>
                    <a:pt x="152505" y="671941"/>
                    <a:pt x="158130" y="677189"/>
                    <a:pt x="164592" y="681228"/>
                  </a:cubicBezTo>
                  <a:cubicBezTo>
                    <a:pt x="170372" y="684840"/>
                    <a:pt x="177334" y="686411"/>
                    <a:pt x="182880" y="690372"/>
                  </a:cubicBezTo>
                  <a:cubicBezTo>
                    <a:pt x="243549" y="733707"/>
                    <a:pt x="158005" y="682507"/>
                    <a:pt x="210312" y="708660"/>
                  </a:cubicBezTo>
                  <a:cubicBezTo>
                    <a:pt x="215227" y="711117"/>
                    <a:pt x="219204" y="715173"/>
                    <a:pt x="224028" y="717804"/>
                  </a:cubicBezTo>
                  <a:cubicBezTo>
                    <a:pt x="235995" y="724331"/>
                    <a:pt x="249262" y="728531"/>
                    <a:pt x="260604" y="736092"/>
                  </a:cubicBezTo>
                  <a:cubicBezTo>
                    <a:pt x="265176" y="739140"/>
                    <a:pt x="269405" y="742779"/>
                    <a:pt x="274320" y="745236"/>
                  </a:cubicBezTo>
                  <a:cubicBezTo>
                    <a:pt x="280879" y="748516"/>
                    <a:pt x="300464" y="752915"/>
                    <a:pt x="306324" y="754380"/>
                  </a:cubicBezTo>
                  <a:cubicBezTo>
                    <a:pt x="308250" y="755825"/>
                    <a:pt x="344298" y="783917"/>
                    <a:pt x="356616" y="790956"/>
                  </a:cubicBezTo>
                  <a:cubicBezTo>
                    <a:pt x="362534" y="794337"/>
                    <a:pt x="368986" y="796719"/>
                    <a:pt x="374904" y="800100"/>
                  </a:cubicBezTo>
                  <a:cubicBezTo>
                    <a:pt x="394378" y="811228"/>
                    <a:pt x="397558" y="820622"/>
                    <a:pt x="425196" y="827532"/>
                  </a:cubicBezTo>
                  <a:lnTo>
                    <a:pt x="443484" y="832104"/>
                  </a:lnTo>
                  <a:cubicBezTo>
                    <a:pt x="448056" y="835152"/>
                    <a:pt x="452149" y="839083"/>
                    <a:pt x="457200" y="841248"/>
                  </a:cubicBezTo>
                  <a:cubicBezTo>
                    <a:pt x="477708" y="850037"/>
                    <a:pt x="471410" y="841495"/>
                    <a:pt x="489204" y="850392"/>
                  </a:cubicBezTo>
                  <a:cubicBezTo>
                    <a:pt x="494119" y="852849"/>
                    <a:pt x="497775" y="857607"/>
                    <a:pt x="502920" y="859536"/>
                  </a:cubicBezTo>
                  <a:cubicBezTo>
                    <a:pt x="560168" y="881004"/>
                    <a:pt x="500012" y="851758"/>
                    <a:pt x="539496" y="868680"/>
                  </a:cubicBezTo>
                  <a:cubicBezTo>
                    <a:pt x="545760" y="871365"/>
                    <a:pt x="551520" y="875139"/>
                    <a:pt x="557784" y="877824"/>
                  </a:cubicBezTo>
                  <a:cubicBezTo>
                    <a:pt x="566967" y="881759"/>
                    <a:pt x="580508" y="884648"/>
                    <a:pt x="589788" y="886968"/>
                  </a:cubicBezTo>
                  <a:cubicBezTo>
                    <a:pt x="594360" y="890016"/>
                    <a:pt x="598453" y="893947"/>
                    <a:pt x="603504" y="896112"/>
                  </a:cubicBezTo>
                  <a:cubicBezTo>
                    <a:pt x="624012" y="904901"/>
                    <a:pt x="617714" y="896359"/>
                    <a:pt x="635508" y="905256"/>
                  </a:cubicBezTo>
                  <a:cubicBezTo>
                    <a:pt x="640423" y="907713"/>
                    <a:pt x="644011" y="912662"/>
                    <a:pt x="649224" y="914400"/>
                  </a:cubicBezTo>
                  <a:cubicBezTo>
                    <a:pt x="658018" y="917331"/>
                    <a:pt x="667566" y="917154"/>
                    <a:pt x="676656" y="918972"/>
                  </a:cubicBezTo>
                  <a:cubicBezTo>
                    <a:pt x="682818" y="920204"/>
                    <a:pt x="688762" y="922420"/>
                    <a:pt x="694944" y="923544"/>
                  </a:cubicBezTo>
                  <a:cubicBezTo>
                    <a:pt x="705546" y="925472"/>
                    <a:pt x="716346" y="926188"/>
                    <a:pt x="726948" y="928116"/>
                  </a:cubicBezTo>
                  <a:cubicBezTo>
                    <a:pt x="733130" y="929240"/>
                    <a:pt x="739038" y="931655"/>
                    <a:pt x="745236" y="932688"/>
                  </a:cubicBezTo>
                  <a:cubicBezTo>
                    <a:pt x="757356" y="934708"/>
                    <a:pt x="769620" y="935736"/>
                    <a:pt x="781812" y="937260"/>
                  </a:cubicBezTo>
                  <a:cubicBezTo>
                    <a:pt x="813117" y="947695"/>
                    <a:pt x="790774" y="941040"/>
                    <a:pt x="850392" y="950976"/>
                  </a:cubicBezTo>
                  <a:cubicBezTo>
                    <a:pt x="902908" y="959729"/>
                    <a:pt x="852117" y="951878"/>
                    <a:pt x="923544" y="960120"/>
                  </a:cubicBezTo>
                  <a:lnTo>
                    <a:pt x="996696" y="969264"/>
                  </a:lnTo>
                  <a:cubicBezTo>
                    <a:pt x="1078832" y="967354"/>
                    <a:pt x="1175899" y="967936"/>
                    <a:pt x="1261872" y="960120"/>
                  </a:cubicBezTo>
                  <a:cubicBezTo>
                    <a:pt x="1282151" y="958276"/>
                    <a:pt x="1301227" y="953845"/>
                    <a:pt x="1321308" y="950976"/>
                  </a:cubicBezTo>
                  <a:cubicBezTo>
                    <a:pt x="1343578" y="947795"/>
                    <a:pt x="1363498" y="946507"/>
                    <a:pt x="1385316" y="941832"/>
                  </a:cubicBezTo>
                  <a:cubicBezTo>
                    <a:pt x="1397604" y="939199"/>
                    <a:pt x="1409479" y="934648"/>
                    <a:pt x="1421892" y="932688"/>
                  </a:cubicBezTo>
                  <a:cubicBezTo>
                    <a:pt x="1438519" y="930063"/>
                    <a:pt x="1455434" y="929791"/>
                    <a:pt x="1472184" y="928116"/>
                  </a:cubicBezTo>
                  <a:cubicBezTo>
                    <a:pt x="1485916" y="926743"/>
                    <a:pt x="1499616" y="925068"/>
                    <a:pt x="1513332" y="923544"/>
                  </a:cubicBezTo>
                  <a:cubicBezTo>
                    <a:pt x="1519428" y="922020"/>
                    <a:pt x="1525458" y="920204"/>
                    <a:pt x="1531620" y="918972"/>
                  </a:cubicBezTo>
                  <a:cubicBezTo>
                    <a:pt x="1556621" y="913972"/>
                    <a:pt x="1569139" y="913440"/>
                    <a:pt x="1595628" y="909828"/>
                  </a:cubicBezTo>
                  <a:lnTo>
                    <a:pt x="1659636" y="900684"/>
                  </a:lnTo>
                  <a:cubicBezTo>
                    <a:pt x="1683505" y="884771"/>
                    <a:pt x="1662749" y="896094"/>
                    <a:pt x="1696212" y="886968"/>
                  </a:cubicBezTo>
                  <a:cubicBezTo>
                    <a:pt x="1753139" y="871442"/>
                    <a:pt x="1694227" y="882727"/>
                    <a:pt x="1751076" y="873252"/>
                  </a:cubicBezTo>
                  <a:cubicBezTo>
                    <a:pt x="1824480" y="843890"/>
                    <a:pt x="1718471" y="884405"/>
                    <a:pt x="1801368" y="859536"/>
                  </a:cubicBezTo>
                  <a:cubicBezTo>
                    <a:pt x="1807896" y="857578"/>
                    <a:pt x="1813392" y="853077"/>
                    <a:pt x="1819656" y="850392"/>
                  </a:cubicBezTo>
                  <a:cubicBezTo>
                    <a:pt x="1824086" y="848494"/>
                    <a:pt x="1828756" y="847205"/>
                    <a:pt x="1833372" y="845820"/>
                  </a:cubicBezTo>
                  <a:cubicBezTo>
                    <a:pt x="1840335" y="843731"/>
                    <a:pt x="1872216" y="834394"/>
                    <a:pt x="1883664" y="832104"/>
                  </a:cubicBezTo>
                  <a:cubicBezTo>
                    <a:pt x="1892754" y="830286"/>
                    <a:pt x="1901952" y="829056"/>
                    <a:pt x="1911096" y="827532"/>
                  </a:cubicBezTo>
                  <a:cubicBezTo>
                    <a:pt x="1920240" y="822960"/>
                    <a:pt x="1929036" y="817613"/>
                    <a:pt x="1938528" y="813816"/>
                  </a:cubicBezTo>
                  <a:cubicBezTo>
                    <a:pt x="1964700" y="803347"/>
                    <a:pt x="1974749" y="801332"/>
                    <a:pt x="1997964" y="795528"/>
                  </a:cubicBezTo>
                  <a:cubicBezTo>
                    <a:pt x="2014764" y="784328"/>
                    <a:pt x="2012171" y="784696"/>
                    <a:pt x="2034540" y="777240"/>
                  </a:cubicBezTo>
                  <a:cubicBezTo>
                    <a:pt x="2060552" y="768569"/>
                    <a:pt x="2044529" y="776902"/>
                    <a:pt x="2066544" y="768096"/>
                  </a:cubicBezTo>
                  <a:cubicBezTo>
                    <a:pt x="2077320" y="763785"/>
                    <a:pt x="2087982" y="759183"/>
                    <a:pt x="2098548" y="754380"/>
                  </a:cubicBezTo>
                  <a:cubicBezTo>
                    <a:pt x="2104753" y="751560"/>
                    <a:pt x="2110370" y="747391"/>
                    <a:pt x="2116836" y="745236"/>
                  </a:cubicBezTo>
                  <a:cubicBezTo>
                    <a:pt x="2124208" y="742779"/>
                    <a:pt x="2132076" y="742188"/>
                    <a:pt x="2139696" y="740664"/>
                  </a:cubicBezTo>
                  <a:cubicBezTo>
                    <a:pt x="2144268" y="737616"/>
                    <a:pt x="2148361" y="733685"/>
                    <a:pt x="2153412" y="731520"/>
                  </a:cubicBezTo>
                  <a:cubicBezTo>
                    <a:pt x="2191392" y="715243"/>
                    <a:pt x="2151893" y="740661"/>
                    <a:pt x="2189988" y="717804"/>
                  </a:cubicBezTo>
                  <a:cubicBezTo>
                    <a:pt x="2207027" y="707581"/>
                    <a:pt x="2221429" y="692084"/>
                    <a:pt x="2240280" y="685800"/>
                  </a:cubicBezTo>
                  <a:cubicBezTo>
                    <a:pt x="2251473" y="682069"/>
                    <a:pt x="2262397" y="679146"/>
                    <a:pt x="2272284" y="672084"/>
                  </a:cubicBezTo>
                  <a:cubicBezTo>
                    <a:pt x="2277545" y="668326"/>
                    <a:pt x="2280517" y="661795"/>
                    <a:pt x="2286000" y="658368"/>
                  </a:cubicBezTo>
                  <a:cubicBezTo>
                    <a:pt x="2292960" y="654018"/>
                    <a:pt x="2301686" y="653210"/>
                    <a:pt x="2308860" y="649224"/>
                  </a:cubicBezTo>
                  <a:cubicBezTo>
                    <a:pt x="2318716" y="643749"/>
                    <a:pt x="2333304" y="630612"/>
                    <a:pt x="2340864" y="621792"/>
                  </a:cubicBezTo>
                  <a:cubicBezTo>
                    <a:pt x="2345823" y="616006"/>
                    <a:pt x="2348726" y="608382"/>
                    <a:pt x="2354580" y="603504"/>
                  </a:cubicBezTo>
                  <a:cubicBezTo>
                    <a:pt x="2358282" y="600419"/>
                    <a:pt x="2363724" y="600456"/>
                    <a:pt x="2368296" y="598932"/>
                  </a:cubicBezTo>
                  <a:cubicBezTo>
                    <a:pt x="2372868" y="594360"/>
                    <a:pt x="2377045" y="589355"/>
                    <a:pt x="2382012" y="585216"/>
                  </a:cubicBezTo>
                  <a:cubicBezTo>
                    <a:pt x="2386233" y="581698"/>
                    <a:pt x="2391843" y="579957"/>
                    <a:pt x="2395728" y="576072"/>
                  </a:cubicBezTo>
                  <a:cubicBezTo>
                    <a:pt x="2399613" y="572187"/>
                    <a:pt x="2401824" y="566928"/>
                    <a:pt x="2404872" y="562356"/>
                  </a:cubicBezTo>
                  <a:cubicBezTo>
                    <a:pt x="2359124" y="531858"/>
                    <a:pt x="2407120" y="560424"/>
                    <a:pt x="2281428" y="548640"/>
                  </a:cubicBezTo>
                  <a:cubicBezTo>
                    <a:pt x="2268916" y="547467"/>
                    <a:pt x="2257248" y="541562"/>
                    <a:pt x="2244852" y="539496"/>
                  </a:cubicBezTo>
                  <a:cubicBezTo>
                    <a:pt x="2169367" y="526915"/>
                    <a:pt x="2248725" y="541607"/>
                    <a:pt x="2203704" y="530352"/>
                  </a:cubicBezTo>
                  <a:cubicBezTo>
                    <a:pt x="2196165" y="528467"/>
                    <a:pt x="2188383" y="527665"/>
                    <a:pt x="2180844" y="525780"/>
                  </a:cubicBezTo>
                  <a:cubicBezTo>
                    <a:pt x="2176169" y="524611"/>
                    <a:pt x="2171762" y="522532"/>
                    <a:pt x="2167128" y="521208"/>
                  </a:cubicBezTo>
                  <a:cubicBezTo>
                    <a:pt x="2161086" y="519482"/>
                    <a:pt x="2154882" y="518362"/>
                    <a:pt x="2148840" y="516636"/>
                  </a:cubicBezTo>
                  <a:cubicBezTo>
                    <a:pt x="2144206" y="515312"/>
                    <a:pt x="2139799" y="513233"/>
                    <a:pt x="2135124" y="512064"/>
                  </a:cubicBezTo>
                  <a:cubicBezTo>
                    <a:pt x="2127585" y="510179"/>
                    <a:pt x="2119850" y="509178"/>
                    <a:pt x="2112264" y="507492"/>
                  </a:cubicBezTo>
                  <a:cubicBezTo>
                    <a:pt x="2106130" y="506129"/>
                    <a:pt x="2100072" y="504444"/>
                    <a:pt x="2093976" y="502920"/>
                  </a:cubicBezTo>
                  <a:cubicBezTo>
                    <a:pt x="2089404" y="499872"/>
                    <a:pt x="2085311" y="495941"/>
                    <a:pt x="2080260" y="493776"/>
                  </a:cubicBezTo>
                  <a:cubicBezTo>
                    <a:pt x="2044009" y="478240"/>
                    <a:pt x="2080869" y="503258"/>
                    <a:pt x="2039112" y="480060"/>
                  </a:cubicBezTo>
                  <a:cubicBezTo>
                    <a:pt x="2032451" y="476359"/>
                    <a:pt x="2027286" y="470383"/>
                    <a:pt x="2020824" y="466344"/>
                  </a:cubicBezTo>
                  <a:cubicBezTo>
                    <a:pt x="2015044" y="462732"/>
                    <a:pt x="2008454" y="460581"/>
                    <a:pt x="2002536" y="457200"/>
                  </a:cubicBezTo>
                  <a:cubicBezTo>
                    <a:pt x="1997765" y="454474"/>
                    <a:pt x="1992904" y="451732"/>
                    <a:pt x="1988820" y="448056"/>
                  </a:cubicBezTo>
                  <a:cubicBezTo>
                    <a:pt x="1977606" y="437963"/>
                    <a:pt x="1970310" y="422799"/>
                    <a:pt x="1956816" y="416052"/>
                  </a:cubicBezTo>
                  <a:cubicBezTo>
                    <a:pt x="1910478" y="392883"/>
                    <a:pt x="1967721" y="422868"/>
                    <a:pt x="1920240" y="393192"/>
                  </a:cubicBezTo>
                  <a:cubicBezTo>
                    <a:pt x="1914460" y="389580"/>
                    <a:pt x="1908216" y="386733"/>
                    <a:pt x="1901952" y="384048"/>
                  </a:cubicBezTo>
                  <a:cubicBezTo>
                    <a:pt x="1874253" y="372177"/>
                    <a:pt x="1903264" y="389276"/>
                    <a:pt x="1865376" y="370332"/>
                  </a:cubicBezTo>
                  <a:cubicBezTo>
                    <a:pt x="1860461" y="367875"/>
                    <a:pt x="1856681" y="363420"/>
                    <a:pt x="1851660" y="361188"/>
                  </a:cubicBezTo>
                  <a:cubicBezTo>
                    <a:pt x="1842852" y="357273"/>
                    <a:pt x="1832493" y="357003"/>
                    <a:pt x="1824228" y="352044"/>
                  </a:cubicBezTo>
                  <a:cubicBezTo>
                    <a:pt x="1816608" y="347472"/>
                    <a:pt x="1808382" y="343784"/>
                    <a:pt x="1801368" y="338328"/>
                  </a:cubicBezTo>
                  <a:cubicBezTo>
                    <a:pt x="1768824" y="313016"/>
                    <a:pt x="1797323" y="324788"/>
                    <a:pt x="1769364" y="315468"/>
                  </a:cubicBezTo>
                  <a:cubicBezTo>
                    <a:pt x="1761744" y="309372"/>
                    <a:pt x="1754779" y="302352"/>
                    <a:pt x="1746504" y="297180"/>
                  </a:cubicBezTo>
                  <a:cubicBezTo>
                    <a:pt x="1742417" y="294626"/>
                    <a:pt x="1736854" y="295195"/>
                    <a:pt x="1732788" y="292608"/>
                  </a:cubicBezTo>
                  <a:cubicBezTo>
                    <a:pt x="1719931" y="284426"/>
                    <a:pt x="1706988" y="275952"/>
                    <a:pt x="1696212" y="265176"/>
                  </a:cubicBezTo>
                  <a:cubicBezTo>
                    <a:pt x="1691640" y="260604"/>
                    <a:pt x="1687876" y="255047"/>
                    <a:pt x="1682496" y="251460"/>
                  </a:cubicBezTo>
                  <a:cubicBezTo>
                    <a:pt x="1678486" y="248787"/>
                    <a:pt x="1673352" y="248412"/>
                    <a:pt x="1668780" y="246888"/>
                  </a:cubicBezTo>
                  <a:cubicBezTo>
                    <a:pt x="1628510" y="214672"/>
                    <a:pt x="1663091" y="239718"/>
                    <a:pt x="1627632" y="219456"/>
                  </a:cubicBezTo>
                  <a:cubicBezTo>
                    <a:pt x="1608514" y="208531"/>
                    <a:pt x="1616887" y="208213"/>
                    <a:pt x="1591056" y="201168"/>
                  </a:cubicBezTo>
                  <a:cubicBezTo>
                    <a:pt x="1582113" y="198729"/>
                    <a:pt x="1572768" y="198120"/>
                    <a:pt x="1563624" y="196596"/>
                  </a:cubicBezTo>
                  <a:cubicBezTo>
                    <a:pt x="1529836" y="162808"/>
                    <a:pt x="1573768" y="201668"/>
                    <a:pt x="1527048" y="178308"/>
                  </a:cubicBezTo>
                  <a:cubicBezTo>
                    <a:pt x="1521265" y="175416"/>
                    <a:pt x="1518593" y="168350"/>
                    <a:pt x="1513332" y="164592"/>
                  </a:cubicBezTo>
                  <a:cubicBezTo>
                    <a:pt x="1503445" y="157530"/>
                    <a:pt x="1492521" y="154607"/>
                    <a:pt x="1481328" y="150876"/>
                  </a:cubicBezTo>
                  <a:cubicBezTo>
                    <a:pt x="1440049" y="109597"/>
                    <a:pt x="1482166" y="146262"/>
                    <a:pt x="1449324" y="128016"/>
                  </a:cubicBezTo>
                  <a:cubicBezTo>
                    <a:pt x="1404787" y="103273"/>
                    <a:pt x="1439344" y="114091"/>
                    <a:pt x="1403604" y="105156"/>
                  </a:cubicBezTo>
                  <a:cubicBezTo>
                    <a:pt x="1399032" y="102108"/>
                    <a:pt x="1394909" y="98244"/>
                    <a:pt x="1389888" y="96012"/>
                  </a:cubicBezTo>
                  <a:cubicBezTo>
                    <a:pt x="1381080" y="92097"/>
                    <a:pt x="1371514" y="90162"/>
                    <a:pt x="1362456" y="86868"/>
                  </a:cubicBezTo>
                  <a:cubicBezTo>
                    <a:pt x="1354743" y="84063"/>
                    <a:pt x="1347280" y="80606"/>
                    <a:pt x="1339596" y="77724"/>
                  </a:cubicBezTo>
                  <a:cubicBezTo>
                    <a:pt x="1335084" y="76032"/>
                    <a:pt x="1330191" y="75307"/>
                    <a:pt x="1325880" y="73152"/>
                  </a:cubicBezTo>
                  <a:cubicBezTo>
                    <a:pt x="1317932" y="69178"/>
                    <a:pt x="1311110" y="63113"/>
                    <a:pt x="1303020" y="59436"/>
                  </a:cubicBezTo>
                  <a:cubicBezTo>
                    <a:pt x="1294245" y="55448"/>
                    <a:pt x="1283608" y="55639"/>
                    <a:pt x="1275588" y="50292"/>
                  </a:cubicBezTo>
                  <a:cubicBezTo>
                    <a:pt x="1243811" y="29107"/>
                    <a:pt x="1283751" y="54373"/>
                    <a:pt x="1239012" y="32004"/>
                  </a:cubicBezTo>
                  <a:cubicBezTo>
                    <a:pt x="1234097" y="29547"/>
                    <a:pt x="1230441" y="24789"/>
                    <a:pt x="1225296" y="22860"/>
                  </a:cubicBezTo>
                  <a:cubicBezTo>
                    <a:pt x="1218020" y="20131"/>
                    <a:pt x="1209975" y="20173"/>
                    <a:pt x="1202436" y="18288"/>
                  </a:cubicBezTo>
                  <a:cubicBezTo>
                    <a:pt x="1197761" y="17119"/>
                    <a:pt x="1193395" y="14885"/>
                    <a:pt x="1188720" y="13716"/>
                  </a:cubicBezTo>
                  <a:cubicBezTo>
                    <a:pt x="1181181" y="11831"/>
                    <a:pt x="1173399" y="11029"/>
                    <a:pt x="1165860" y="9144"/>
                  </a:cubicBezTo>
                  <a:cubicBezTo>
                    <a:pt x="1161185" y="7975"/>
                    <a:pt x="1156819" y="5741"/>
                    <a:pt x="1152144" y="4572"/>
                  </a:cubicBezTo>
                  <a:cubicBezTo>
                    <a:pt x="1144605" y="2687"/>
                    <a:pt x="1136904" y="1524"/>
                    <a:pt x="1129284" y="0"/>
                  </a:cubicBezTo>
                  <a:cubicBezTo>
                    <a:pt x="1085088" y="3048"/>
                    <a:pt x="1040815" y="5133"/>
                    <a:pt x="996696" y="9144"/>
                  </a:cubicBezTo>
                  <a:cubicBezTo>
                    <a:pt x="976041" y="11022"/>
                    <a:pt x="979423" y="15621"/>
                    <a:pt x="960120" y="22860"/>
                  </a:cubicBezTo>
                  <a:cubicBezTo>
                    <a:pt x="954236" y="25066"/>
                    <a:pt x="947874" y="25706"/>
                    <a:pt x="941832" y="27432"/>
                  </a:cubicBezTo>
                  <a:cubicBezTo>
                    <a:pt x="931164" y="30480"/>
                    <a:pt x="918972" y="35052"/>
                    <a:pt x="909828" y="41148"/>
                  </a:cubicBezTo>
                  <a:cubicBezTo>
                    <a:pt x="901709" y="46561"/>
                    <a:pt x="895243" y="54264"/>
                    <a:pt x="886968" y="59436"/>
                  </a:cubicBezTo>
                  <a:cubicBezTo>
                    <a:pt x="882881" y="61990"/>
                    <a:pt x="877563" y="61853"/>
                    <a:pt x="873252" y="64008"/>
                  </a:cubicBezTo>
                  <a:cubicBezTo>
                    <a:pt x="865304" y="67982"/>
                    <a:pt x="858160" y="73408"/>
                    <a:pt x="850392" y="77724"/>
                  </a:cubicBezTo>
                  <a:cubicBezTo>
                    <a:pt x="833643" y="87029"/>
                    <a:pt x="825579" y="88333"/>
                    <a:pt x="809244" y="100584"/>
                  </a:cubicBezTo>
                  <a:cubicBezTo>
                    <a:pt x="804071" y="104463"/>
                    <a:pt x="800632" y="110330"/>
                    <a:pt x="795528" y="114300"/>
                  </a:cubicBezTo>
                  <a:cubicBezTo>
                    <a:pt x="786853" y="121047"/>
                    <a:pt x="777099" y="126286"/>
                    <a:pt x="768096" y="132588"/>
                  </a:cubicBezTo>
                  <a:cubicBezTo>
                    <a:pt x="750621" y="144820"/>
                    <a:pt x="742296" y="153727"/>
                    <a:pt x="722376" y="164592"/>
                  </a:cubicBezTo>
                  <a:cubicBezTo>
                    <a:pt x="715171" y="168522"/>
                    <a:pt x="706857" y="170066"/>
                    <a:pt x="699516" y="173736"/>
                  </a:cubicBezTo>
                  <a:cubicBezTo>
                    <a:pt x="694601" y="176193"/>
                    <a:pt x="690715" y="180423"/>
                    <a:pt x="685800" y="182880"/>
                  </a:cubicBezTo>
                  <a:cubicBezTo>
                    <a:pt x="681489" y="185035"/>
                    <a:pt x="676395" y="185297"/>
                    <a:pt x="672084" y="187452"/>
                  </a:cubicBezTo>
                  <a:cubicBezTo>
                    <a:pt x="664136" y="191426"/>
                    <a:pt x="656992" y="196852"/>
                    <a:pt x="649224" y="201168"/>
                  </a:cubicBezTo>
                  <a:cubicBezTo>
                    <a:pt x="643266" y="204478"/>
                    <a:pt x="636388" y="206223"/>
                    <a:pt x="630936" y="210312"/>
                  </a:cubicBezTo>
                  <a:cubicBezTo>
                    <a:pt x="598982" y="234278"/>
                    <a:pt x="626055" y="222675"/>
                    <a:pt x="598932" y="237744"/>
                  </a:cubicBezTo>
                  <a:cubicBezTo>
                    <a:pt x="572793" y="252266"/>
                    <a:pt x="569918" y="248470"/>
                    <a:pt x="548640" y="269748"/>
                  </a:cubicBezTo>
                  <a:cubicBezTo>
                    <a:pt x="544755" y="273633"/>
                    <a:pt x="543072" y="279292"/>
                    <a:pt x="539496" y="283464"/>
                  </a:cubicBezTo>
                  <a:cubicBezTo>
                    <a:pt x="522166" y="303683"/>
                    <a:pt x="524352" y="300180"/>
                    <a:pt x="502920" y="310896"/>
                  </a:cubicBezTo>
                  <a:cubicBezTo>
                    <a:pt x="476132" y="351078"/>
                    <a:pt x="519787" y="288598"/>
                    <a:pt x="470916" y="342900"/>
                  </a:cubicBezTo>
                  <a:cubicBezTo>
                    <a:pt x="439474" y="377835"/>
                    <a:pt x="467650" y="365325"/>
                    <a:pt x="438912" y="374904"/>
                  </a:cubicBezTo>
                  <a:cubicBezTo>
                    <a:pt x="427443" y="383505"/>
                    <a:pt x="404449" y="401279"/>
                    <a:pt x="393192" y="406908"/>
                  </a:cubicBezTo>
                  <a:cubicBezTo>
                    <a:pt x="384571" y="411219"/>
                    <a:pt x="374619" y="412255"/>
                    <a:pt x="365760" y="416052"/>
                  </a:cubicBezTo>
                  <a:cubicBezTo>
                    <a:pt x="337728" y="428066"/>
                    <a:pt x="291806" y="457334"/>
                    <a:pt x="265176" y="461772"/>
                  </a:cubicBezTo>
                  <a:cubicBezTo>
                    <a:pt x="256032" y="463296"/>
                    <a:pt x="246701" y="463955"/>
                    <a:pt x="237744" y="466344"/>
                  </a:cubicBezTo>
                  <a:cubicBezTo>
                    <a:pt x="223774" y="470069"/>
                    <a:pt x="210942" y="478267"/>
                    <a:pt x="196596" y="480060"/>
                  </a:cubicBezTo>
                  <a:cubicBezTo>
                    <a:pt x="184404" y="481584"/>
                    <a:pt x="172164" y="482764"/>
                    <a:pt x="160020" y="484632"/>
                  </a:cubicBezTo>
                  <a:cubicBezTo>
                    <a:pt x="152339" y="485814"/>
                    <a:pt x="144657" y="487159"/>
                    <a:pt x="137160" y="489204"/>
                  </a:cubicBezTo>
                  <a:cubicBezTo>
                    <a:pt x="127861" y="491740"/>
                    <a:pt x="119270" y="496985"/>
                    <a:pt x="109728" y="498348"/>
                  </a:cubicBezTo>
                  <a:lnTo>
                    <a:pt x="77724" y="502920"/>
                  </a:lnTo>
                  <a:cubicBezTo>
                    <a:pt x="73152" y="504444"/>
                    <a:pt x="68395" y="505498"/>
                    <a:pt x="64008" y="507492"/>
                  </a:cubicBezTo>
                  <a:cubicBezTo>
                    <a:pt x="51599" y="513133"/>
                    <a:pt x="40798" y="523107"/>
                    <a:pt x="27432" y="525780"/>
                  </a:cubicBezTo>
                  <a:cubicBezTo>
                    <a:pt x="1583" y="530950"/>
                    <a:pt x="4572" y="525780"/>
                    <a:pt x="0" y="52578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0" name="Vapaamuotoinen: Muoto 9">
              <a:extLst>
                <a:ext uri="{FF2B5EF4-FFF2-40B4-BE49-F238E27FC236}">
                  <a16:creationId xmlns:a16="http://schemas.microsoft.com/office/drawing/2014/main" id="{FE4ACFE7-987E-D0AA-74A0-723EE9F5E1F0}"/>
                </a:ext>
              </a:extLst>
            </p:cNvPr>
            <p:cNvSpPr/>
            <p:nvPr/>
          </p:nvSpPr>
          <p:spPr>
            <a:xfrm>
              <a:off x="7943850" y="2703294"/>
              <a:ext cx="2457449" cy="556502"/>
            </a:xfrm>
            <a:custGeom>
              <a:avLst/>
              <a:gdLst>
                <a:gd name="connsiteX0" fmla="*/ 0 w 2428875"/>
                <a:gd name="connsiteY0" fmla="*/ 514534 h 556502"/>
                <a:gd name="connsiteX1" fmla="*/ 333375 w 2428875"/>
                <a:gd name="connsiteY1" fmla="*/ 438334 h 556502"/>
                <a:gd name="connsiteX2" fmla="*/ 1114425 w 2428875"/>
                <a:gd name="connsiteY2" fmla="*/ 184 h 556502"/>
                <a:gd name="connsiteX3" fmla="*/ 2085975 w 2428875"/>
                <a:gd name="connsiteY3" fmla="*/ 495484 h 556502"/>
                <a:gd name="connsiteX4" fmla="*/ 2428875 w 2428875"/>
                <a:gd name="connsiteY4" fmla="*/ 552634 h 556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875" h="556502">
                  <a:moveTo>
                    <a:pt x="0" y="514534"/>
                  </a:moveTo>
                  <a:cubicBezTo>
                    <a:pt x="73819" y="519296"/>
                    <a:pt x="147638" y="524059"/>
                    <a:pt x="333375" y="438334"/>
                  </a:cubicBezTo>
                  <a:cubicBezTo>
                    <a:pt x="519113" y="352609"/>
                    <a:pt x="822325" y="-9341"/>
                    <a:pt x="1114425" y="184"/>
                  </a:cubicBezTo>
                  <a:cubicBezTo>
                    <a:pt x="1406525" y="9709"/>
                    <a:pt x="1866900" y="403409"/>
                    <a:pt x="2085975" y="495484"/>
                  </a:cubicBezTo>
                  <a:cubicBezTo>
                    <a:pt x="2305050" y="587559"/>
                    <a:pt x="2381250" y="546284"/>
                    <a:pt x="2428875" y="552634"/>
                  </a:cubicBezTo>
                </a:path>
              </a:pathLst>
            </a:custGeom>
            <a:ln w="381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Kaari 10">
              <a:extLst>
                <a:ext uri="{FF2B5EF4-FFF2-40B4-BE49-F238E27FC236}">
                  <a16:creationId xmlns:a16="http://schemas.microsoft.com/office/drawing/2014/main" id="{C8684CF0-DBF2-0194-A667-61778143B7E9}"/>
                </a:ext>
              </a:extLst>
            </p:cNvPr>
            <p:cNvSpPr/>
            <p:nvPr/>
          </p:nvSpPr>
          <p:spPr>
            <a:xfrm rot="8054995">
              <a:off x="7229806" y="-405362"/>
              <a:ext cx="5114260" cy="3674563"/>
            </a:xfrm>
            <a:prstGeom prst="arc">
              <a:avLst>
                <a:gd name="adj1" fmla="val 17835636"/>
                <a:gd name="adj2" fmla="val 90569"/>
              </a:avLst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cxnSp>
          <p:nvCxnSpPr>
            <p:cNvPr id="12" name="Suora yhdysviiva 11">
              <a:extLst>
                <a:ext uri="{FF2B5EF4-FFF2-40B4-BE49-F238E27FC236}">
                  <a16:creationId xmlns:a16="http://schemas.microsoft.com/office/drawing/2014/main" id="{B73A690D-6E11-6E96-BB47-4C7F4C55A5A4}"/>
                </a:ext>
              </a:extLst>
            </p:cNvPr>
            <p:cNvCxnSpPr>
              <a:cxnSpLocks/>
            </p:cNvCxnSpPr>
            <p:nvPr/>
          </p:nvCxnSpPr>
          <p:spPr>
            <a:xfrm>
              <a:off x="7667625" y="3204265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uora yhdysviiva 12">
              <a:extLst>
                <a:ext uri="{FF2B5EF4-FFF2-40B4-BE49-F238E27FC236}">
                  <a16:creationId xmlns:a16="http://schemas.microsoft.com/office/drawing/2014/main" id="{96E88D34-F9C6-90FC-6226-F5912A2436DB}"/>
                </a:ext>
              </a:extLst>
            </p:cNvPr>
            <p:cNvCxnSpPr>
              <a:cxnSpLocks/>
            </p:cNvCxnSpPr>
            <p:nvPr/>
          </p:nvCxnSpPr>
          <p:spPr>
            <a:xfrm>
              <a:off x="10390998" y="3263554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uora nuoliyhdysviiva 13">
              <a:extLst>
                <a:ext uri="{FF2B5EF4-FFF2-40B4-BE49-F238E27FC236}">
                  <a16:creationId xmlns:a16="http://schemas.microsoft.com/office/drawing/2014/main" id="{D25FF407-E96D-5DDB-B70D-72438CC7DD59}"/>
                </a:ext>
              </a:extLst>
            </p:cNvPr>
            <p:cNvCxnSpPr/>
            <p:nvPr/>
          </p:nvCxnSpPr>
          <p:spPr>
            <a:xfrm>
              <a:off x="8456632" y="3652238"/>
              <a:ext cx="0" cy="26581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uora nuoliyhdysviiva 14">
              <a:extLst>
                <a:ext uri="{FF2B5EF4-FFF2-40B4-BE49-F238E27FC236}">
                  <a16:creationId xmlns:a16="http://schemas.microsoft.com/office/drawing/2014/main" id="{C6CF85F6-8262-C575-5D4E-0A9409319BF0}"/>
                </a:ext>
              </a:extLst>
            </p:cNvPr>
            <p:cNvCxnSpPr/>
            <p:nvPr/>
          </p:nvCxnSpPr>
          <p:spPr>
            <a:xfrm>
              <a:off x="9087532" y="3765421"/>
              <a:ext cx="0" cy="26581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uora nuoliyhdysviiva 15">
              <a:extLst>
                <a:ext uri="{FF2B5EF4-FFF2-40B4-BE49-F238E27FC236}">
                  <a16:creationId xmlns:a16="http://schemas.microsoft.com/office/drawing/2014/main" id="{CE6CFEFB-C724-EC32-3C4B-8A3321AACFB5}"/>
                </a:ext>
              </a:extLst>
            </p:cNvPr>
            <p:cNvCxnSpPr/>
            <p:nvPr/>
          </p:nvCxnSpPr>
          <p:spPr>
            <a:xfrm>
              <a:off x="9699494" y="3660924"/>
              <a:ext cx="0" cy="26581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Kaari 16">
              <a:extLst>
                <a:ext uri="{FF2B5EF4-FFF2-40B4-BE49-F238E27FC236}">
                  <a16:creationId xmlns:a16="http://schemas.microsoft.com/office/drawing/2014/main" id="{A27C942A-A3DE-3A90-A618-C41BDD281453}"/>
                </a:ext>
              </a:extLst>
            </p:cNvPr>
            <p:cNvSpPr/>
            <p:nvPr/>
          </p:nvSpPr>
          <p:spPr>
            <a:xfrm rot="7335856">
              <a:off x="6471037" y="-235048"/>
              <a:ext cx="6917548" cy="5004349"/>
            </a:xfrm>
            <a:prstGeom prst="arc">
              <a:avLst>
                <a:gd name="adj1" fmla="val 19237819"/>
                <a:gd name="adj2" fmla="val 90569"/>
              </a:avLst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Tekstiruutu 17">
              <a:extLst>
                <a:ext uri="{FF2B5EF4-FFF2-40B4-BE49-F238E27FC236}">
                  <a16:creationId xmlns:a16="http://schemas.microsoft.com/office/drawing/2014/main" id="{F2E669A6-4B69-B7D4-7A52-CAA2C90536B5}"/>
                </a:ext>
              </a:extLst>
            </p:cNvPr>
            <p:cNvSpPr txBox="1"/>
            <p:nvPr/>
          </p:nvSpPr>
          <p:spPr>
            <a:xfrm>
              <a:off x="8630796" y="3375239"/>
              <a:ext cx="14276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Maankuori</a:t>
              </a:r>
            </a:p>
          </p:txBody>
        </p:sp>
        <p:cxnSp>
          <p:nvCxnSpPr>
            <p:cNvPr id="19" name="Suora nuoliyhdysviiva 18">
              <a:extLst>
                <a:ext uri="{FF2B5EF4-FFF2-40B4-BE49-F238E27FC236}">
                  <a16:creationId xmlns:a16="http://schemas.microsoft.com/office/drawing/2014/main" id="{990536FD-819B-6F04-884D-3097928894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69855" y="5033033"/>
              <a:ext cx="0" cy="24388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uora nuoliyhdysviiva 19">
              <a:extLst>
                <a:ext uri="{FF2B5EF4-FFF2-40B4-BE49-F238E27FC236}">
                  <a16:creationId xmlns:a16="http://schemas.microsoft.com/office/drawing/2014/main" id="{C74EF6E6-9022-2F19-3C14-9A54121F8D1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264" y="5154975"/>
              <a:ext cx="0" cy="24388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uora nuoliyhdysviiva 20">
              <a:extLst>
                <a:ext uri="{FF2B5EF4-FFF2-40B4-BE49-F238E27FC236}">
                  <a16:creationId xmlns:a16="http://schemas.microsoft.com/office/drawing/2014/main" id="{D7FF60ED-47BD-263F-7143-9192836CA5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72648" y="5048736"/>
              <a:ext cx="0" cy="24388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kstiruutu 21">
              <a:extLst>
                <a:ext uri="{FF2B5EF4-FFF2-40B4-BE49-F238E27FC236}">
                  <a16:creationId xmlns:a16="http://schemas.microsoft.com/office/drawing/2014/main" id="{7901668B-2B89-D4B5-2C74-9F1A88F0165E}"/>
                </a:ext>
              </a:extLst>
            </p:cNvPr>
            <p:cNvSpPr txBox="1"/>
            <p:nvPr/>
          </p:nvSpPr>
          <p:spPr>
            <a:xfrm>
              <a:off x="8630796" y="1337951"/>
              <a:ext cx="1626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Maankuori</a:t>
              </a:r>
            </a:p>
          </p:txBody>
        </p:sp>
        <p:sp>
          <p:nvSpPr>
            <p:cNvPr id="23" name="Tekstiruutu 22">
              <a:extLst>
                <a:ext uri="{FF2B5EF4-FFF2-40B4-BE49-F238E27FC236}">
                  <a16:creationId xmlns:a16="http://schemas.microsoft.com/office/drawing/2014/main" id="{2DDE07B2-944D-5DDC-EA40-4CD9DDE84719}"/>
                </a:ext>
              </a:extLst>
            </p:cNvPr>
            <p:cNvSpPr txBox="1"/>
            <p:nvPr/>
          </p:nvSpPr>
          <p:spPr>
            <a:xfrm>
              <a:off x="8724247" y="2776247"/>
              <a:ext cx="16266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Jäätikkö</a:t>
              </a:r>
            </a:p>
          </p:txBody>
        </p:sp>
        <p:cxnSp>
          <p:nvCxnSpPr>
            <p:cNvPr id="24" name="Suora yhdysviiva 23">
              <a:extLst>
                <a:ext uri="{FF2B5EF4-FFF2-40B4-BE49-F238E27FC236}">
                  <a16:creationId xmlns:a16="http://schemas.microsoft.com/office/drawing/2014/main" id="{C25019BC-91B5-7C68-D759-68DD6A87873D}"/>
                </a:ext>
              </a:extLst>
            </p:cNvPr>
            <p:cNvCxnSpPr>
              <a:cxnSpLocks/>
            </p:cNvCxnSpPr>
            <p:nvPr/>
          </p:nvCxnSpPr>
          <p:spPr>
            <a:xfrm>
              <a:off x="10274996" y="5205412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uora yhdysviiva 24">
              <a:extLst>
                <a:ext uri="{FF2B5EF4-FFF2-40B4-BE49-F238E27FC236}">
                  <a16:creationId xmlns:a16="http://schemas.microsoft.com/office/drawing/2014/main" id="{15E6CE5D-DCBF-DF3B-435E-89BBAEF9D9BE}"/>
                </a:ext>
              </a:extLst>
            </p:cNvPr>
            <p:cNvCxnSpPr>
              <a:cxnSpLocks/>
            </p:cNvCxnSpPr>
            <p:nvPr/>
          </p:nvCxnSpPr>
          <p:spPr>
            <a:xfrm>
              <a:off x="7752573" y="5145022"/>
              <a:ext cx="295275" cy="635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kstiruutu 25">
              <a:extLst>
                <a:ext uri="{FF2B5EF4-FFF2-40B4-BE49-F238E27FC236}">
                  <a16:creationId xmlns:a16="http://schemas.microsoft.com/office/drawing/2014/main" id="{14A49036-8865-F86B-1290-B2D9A7FB1B5D}"/>
                </a:ext>
              </a:extLst>
            </p:cNvPr>
            <p:cNvSpPr txBox="1"/>
            <p:nvPr/>
          </p:nvSpPr>
          <p:spPr>
            <a:xfrm>
              <a:off x="8581781" y="5471390"/>
              <a:ext cx="14276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1200" dirty="0"/>
                <a:t>Maankuori</a:t>
              </a:r>
            </a:p>
          </p:txBody>
        </p:sp>
        <p:sp>
          <p:nvSpPr>
            <p:cNvPr id="27" name="Tekstiruutu 26">
              <a:extLst>
                <a:ext uri="{FF2B5EF4-FFF2-40B4-BE49-F238E27FC236}">
                  <a16:creationId xmlns:a16="http://schemas.microsoft.com/office/drawing/2014/main" id="{6F44998D-15B6-D9FA-A672-D34C60390E52}"/>
                </a:ext>
              </a:extLst>
            </p:cNvPr>
            <p:cNvSpPr txBox="1"/>
            <p:nvPr/>
          </p:nvSpPr>
          <p:spPr>
            <a:xfrm>
              <a:off x="7496175" y="401528"/>
              <a:ext cx="18872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i-FI" dirty="0"/>
                <a:t>Ennen jääkautta</a:t>
              </a:r>
            </a:p>
          </p:txBody>
        </p:sp>
        <p:sp>
          <p:nvSpPr>
            <p:cNvPr id="28" name="Tekstiruutu 27">
              <a:extLst>
                <a:ext uri="{FF2B5EF4-FFF2-40B4-BE49-F238E27FC236}">
                  <a16:creationId xmlns:a16="http://schemas.microsoft.com/office/drawing/2014/main" id="{18D01879-0F0E-F3BC-A1F7-9CCD1774C114}"/>
                </a:ext>
              </a:extLst>
            </p:cNvPr>
            <p:cNvSpPr txBox="1"/>
            <p:nvPr/>
          </p:nvSpPr>
          <p:spPr>
            <a:xfrm>
              <a:off x="7496175" y="2167187"/>
              <a:ext cx="18872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i-FI" dirty="0"/>
                <a:t>Jääkaudella</a:t>
              </a:r>
            </a:p>
          </p:txBody>
        </p:sp>
        <p:sp>
          <p:nvSpPr>
            <p:cNvPr id="29" name="Tekstiruutu 28">
              <a:extLst>
                <a:ext uri="{FF2B5EF4-FFF2-40B4-BE49-F238E27FC236}">
                  <a16:creationId xmlns:a16="http://schemas.microsoft.com/office/drawing/2014/main" id="{EF60C3C8-6247-5224-8BF7-EC81CA90C050}"/>
                </a:ext>
              </a:extLst>
            </p:cNvPr>
            <p:cNvSpPr txBox="1"/>
            <p:nvPr/>
          </p:nvSpPr>
          <p:spPr>
            <a:xfrm>
              <a:off x="7498866" y="4242362"/>
              <a:ext cx="2031591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i-FI" dirty="0"/>
                <a:t>Jääkauden jälkeen</a:t>
              </a:r>
            </a:p>
          </p:txBody>
        </p:sp>
      </p:grpSp>
      <p:cxnSp>
        <p:nvCxnSpPr>
          <p:cNvPr id="31" name="Suora nuoliyhdysviiva 30">
            <a:extLst>
              <a:ext uri="{FF2B5EF4-FFF2-40B4-BE49-F238E27FC236}">
                <a16:creationId xmlns:a16="http://schemas.microsoft.com/office/drawing/2014/main" id="{CA0D391E-9630-066F-4C08-5683E11D69ED}"/>
              </a:ext>
            </a:extLst>
          </p:cNvPr>
          <p:cNvCxnSpPr>
            <a:cxnSpLocks/>
          </p:cNvCxnSpPr>
          <p:nvPr/>
        </p:nvCxnSpPr>
        <p:spPr>
          <a:xfrm>
            <a:off x="3133725" y="3319167"/>
            <a:ext cx="40005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42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E7FD43-53DA-C382-E323-46098D917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213" y="0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Maankohoaminen Fennoskandian alueella</a:t>
            </a:r>
          </a:p>
        </p:txBody>
      </p:sp>
      <p:pic>
        <p:nvPicPr>
          <p:cNvPr id="1026" name="Picture 2" descr="Kuvassa Skandinavian maannousu esitettynä. Maa kohoaa Vaasan alueella n. 10 cm kymmenessä vuodessa.">
            <a:extLst>
              <a:ext uri="{FF2B5EF4-FFF2-40B4-BE49-F238E27FC236}">
                <a16:creationId xmlns:a16="http://schemas.microsoft.com/office/drawing/2014/main" id="{55DAAC5F-C584-66E5-1879-AEDEC0235D3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893" y="1256574"/>
            <a:ext cx="8749546" cy="493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5235DD14-EAD3-7D91-EBAC-BFBB39AD118D}"/>
              </a:ext>
            </a:extLst>
          </p:cNvPr>
          <p:cNvSpPr txBox="1"/>
          <p:nvPr/>
        </p:nvSpPr>
        <p:spPr>
          <a:xfrm>
            <a:off x="7296150" y="6121666"/>
            <a:ext cx="16906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400" dirty="0"/>
              <a:t>Maanmittauslaitos.</a:t>
            </a:r>
          </a:p>
        </p:txBody>
      </p:sp>
    </p:spTree>
    <p:extLst>
      <p:ext uri="{BB962C8B-B14F-4D97-AF65-F5344CB8AC3E}">
        <p14:creationId xmlns:p14="http://schemas.microsoft.com/office/powerpoint/2010/main" val="1599329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279821-F43D-F03F-7E5C-3542F6D38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Miten maankohoaminen näkyy?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076CB0-1878-BEAB-F114-3004A971E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5" y="1860550"/>
            <a:ext cx="6324600" cy="4632325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1. Maisema muuttuu </a:t>
            </a:r>
          </a:p>
          <a:p>
            <a:r>
              <a:rPr lang="fi-FI" dirty="0"/>
              <a:t>Entiset saaret ovat nykyään osa mannerta</a:t>
            </a:r>
          </a:p>
          <a:p>
            <a:r>
              <a:rPr lang="fi-FI" dirty="0"/>
              <a:t>Herrainpäivät oli saaria vielä 1800-luvulla</a:t>
            </a:r>
          </a:p>
          <a:p>
            <a:pPr lvl="1"/>
            <a:r>
              <a:rPr lang="fi-FI" dirty="0"/>
              <a:t>Maa kohoaa vielä noin 100 metriä </a:t>
            </a:r>
          </a:p>
          <a:p>
            <a:pPr lvl="2"/>
            <a:r>
              <a:rPr lang="fi-FI" sz="2400" dirty="0"/>
              <a:t>Miltäköhän maisema näyttää tuolloin – yli 10 000 vuoden päästä?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  <p:pic>
        <p:nvPicPr>
          <p:cNvPr id="5" name="Kuva 4" descr="Kuva, joka sisältää kohteen teksti, kartta, atlas&#10;&#10;Tekoälyllä luotu sisältö voi olla virheellistä.">
            <a:extLst>
              <a:ext uri="{FF2B5EF4-FFF2-40B4-BE49-F238E27FC236}">
                <a16:creationId xmlns:a16="http://schemas.microsoft.com/office/drawing/2014/main" id="{A64C62BD-84AC-6212-65CB-C4BA38F3A9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2194" y="1478757"/>
            <a:ext cx="4591311" cy="4529136"/>
          </a:xfrm>
          <a:prstGeom prst="rect">
            <a:avLst/>
          </a:prstGeom>
        </p:spPr>
      </p:pic>
      <p:sp>
        <p:nvSpPr>
          <p:cNvPr id="4" name="Ellipsi 3">
            <a:extLst>
              <a:ext uri="{FF2B5EF4-FFF2-40B4-BE49-F238E27FC236}">
                <a16:creationId xmlns:a16="http://schemas.microsoft.com/office/drawing/2014/main" id="{CE1E3190-9C24-A534-7C0D-348E09AC9BE9}"/>
              </a:ext>
            </a:extLst>
          </p:cNvPr>
          <p:cNvSpPr/>
          <p:nvPr/>
        </p:nvSpPr>
        <p:spPr>
          <a:xfrm>
            <a:off x="8991600" y="3814761"/>
            <a:ext cx="476249" cy="4619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7" name="Suora nuoliyhdysviiva 6">
            <a:extLst>
              <a:ext uri="{FF2B5EF4-FFF2-40B4-BE49-F238E27FC236}">
                <a16:creationId xmlns:a16="http://schemas.microsoft.com/office/drawing/2014/main" id="{1B0036D9-D712-5AFC-88C5-AC9304CF4144}"/>
              </a:ext>
            </a:extLst>
          </p:cNvPr>
          <p:cNvCxnSpPr>
            <a:cxnSpLocks/>
          </p:cNvCxnSpPr>
          <p:nvPr/>
        </p:nvCxnSpPr>
        <p:spPr>
          <a:xfrm>
            <a:off x="6400800" y="3544389"/>
            <a:ext cx="2590800" cy="2703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iruutu 5">
            <a:extLst>
              <a:ext uri="{FF2B5EF4-FFF2-40B4-BE49-F238E27FC236}">
                <a16:creationId xmlns:a16="http://schemas.microsoft.com/office/drawing/2014/main" id="{7A732568-E1D2-4D54-1515-05443834893B}"/>
              </a:ext>
            </a:extLst>
          </p:cNvPr>
          <p:cNvSpPr txBox="1"/>
          <p:nvPr/>
        </p:nvSpPr>
        <p:spPr>
          <a:xfrm>
            <a:off x="914400" y="5486400"/>
            <a:ext cx="465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hlinkClick r:id="rId3"/>
              </a:rPr>
              <a:t>Tutki maankohoamiskarttaa!</a:t>
            </a:r>
            <a:r>
              <a:rPr lang="fi-FI" dirty="0"/>
              <a:t> Milloin kotisi tai koulusi alue on paljastunut veden alta?</a:t>
            </a:r>
          </a:p>
        </p:txBody>
      </p:sp>
      <p:pic>
        <p:nvPicPr>
          <p:cNvPr id="9" name="Kuva 8" descr="Kysymysmerkki tasaisella täytöllä">
            <a:extLst>
              <a:ext uri="{FF2B5EF4-FFF2-40B4-BE49-F238E27FC236}">
                <a16:creationId xmlns:a16="http://schemas.microsoft.com/office/drawing/2014/main" id="{61FC3D3C-A9D2-8502-8B47-2B6E8B7A7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6400" y="52530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2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9A7B34A-54FB-EF84-E891-7A4261742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2"/>
            <a:ext cx="10515600" cy="1325563"/>
          </a:xfrm>
        </p:spPr>
        <p:txBody>
          <a:bodyPr/>
          <a:lstStyle/>
          <a:p>
            <a:r>
              <a:rPr lang="fi-FI" dirty="0"/>
              <a:t>Miten maankohoaminen näkyy?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035CEF-C9BA-12BD-6C27-A1F87ECD2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5406"/>
            <a:ext cx="10086975" cy="4184650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2. Erilaisia elinympäristöjä kehittyy</a:t>
            </a:r>
          </a:p>
          <a:p>
            <a:r>
              <a:rPr lang="fi-FI" dirty="0"/>
              <a:t>Voidaan puhua sukkessiosta: lajisto muuttuu ajan saatossa erilaiseksi</a:t>
            </a:r>
          </a:p>
          <a:p>
            <a:r>
              <a:rPr lang="fi-FI" dirty="0"/>
              <a:t>Paljaan maan valtaavat ensin matalat heinät ja ruohot, sitten pensaat ja lehtipuut sekä viimeisenä havupuut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6BBBC23-316B-35D4-4833-C3780136F0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057" y="4920260"/>
            <a:ext cx="1805306" cy="963054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7D99511-1176-5D18-EAF8-8E1F165304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065" y="5253850"/>
            <a:ext cx="1114425" cy="533363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8EC8803E-0D2C-1677-AB37-3BED6B6C46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1167" y="4101530"/>
            <a:ext cx="2527472" cy="1875407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F28E01B8-4709-FB2D-676E-D82C594A6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7584" y="3941762"/>
            <a:ext cx="3629158" cy="2035175"/>
          </a:xfrm>
          <a:prstGeom prst="rect">
            <a:avLst/>
          </a:prstGeom>
        </p:spPr>
      </p:pic>
      <p:cxnSp>
        <p:nvCxnSpPr>
          <p:cNvPr id="16" name="Suora nuoliyhdysviiva 15">
            <a:extLst>
              <a:ext uri="{FF2B5EF4-FFF2-40B4-BE49-F238E27FC236}">
                <a16:creationId xmlns:a16="http://schemas.microsoft.com/office/drawing/2014/main" id="{3594A738-80C1-FAAC-A3C3-7073FEAD8735}"/>
              </a:ext>
            </a:extLst>
          </p:cNvPr>
          <p:cNvCxnSpPr/>
          <p:nvPr/>
        </p:nvCxnSpPr>
        <p:spPr>
          <a:xfrm>
            <a:off x="1952625" y="5502593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uora nuoliyhdysviiva 17">
            <a:extLst>
              <a:ext uri="{FF2B5EF4-FFF2-40B4-BE49-F238E27FC236}">
                <a16:creationId xmlns:a16="http://schemas.microsoft.com/office/drawing/2014/main" id="{29AF8C69-BEF2-8EB8-8C17-B757947BC851}"/>
              </a:ext>
            </a:extLst>
          </p:cNvPr>
          <p:cNvCxnSpPr/>
          <p:nvPr/>
        </p:nvCxnSpPr>
        <p:spPr>
          <a:xfrm>
            <a:off x="7700859" y="5487354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6184C18C-609D-6C97-EDFE-9A1838CEBCC7}"/>
              </a:ext>
            </a:extLst>
          </p:cNvPr>
          <p:cNvCxnSpPr/>
          <p:nvPr/>
        </p:nvCxnSpPr>
        <p:spPr>
          <a:xfrm>
            <a:off x="4619625" y="5499736"/>
            <a:ext cx="466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98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2303</TotalTime>
  <Words>641</Words>
  <Application>Microsoft Office PowerPoint</Application>
  <PresentationFormat>Laajakuva</PresentationFormat>
  <Paragraphs>151</Paragraphs>
  <Slides>21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Office-teema</vt:lpstr>
      <vt:lpstr>Maankohoaminen ja luonto Herrainpäivillä</vt:lpstr>
      <vt:lpstr>Oppimistavoitteet</vt:lpstr>
      <vt:lpstr>Avainsanat</vt:lpstr>
      <vt:lpstr>Herrainpäivien luonto</vt:lpstr>
      <vt:lpstr>Miksi maa kohoaa?</vt:lpstr>
      <vt:lpstr>Miksi maa kohoaa?</vt:lpstr>
      <vt:lpstr>Maankohoaminen Fennoskandian alueella</vt:lpstr>
      <vt:lpstr>Miten maankohoaminen näkyy?</vt:lpstr>
      <vt:lpstr>Miten maankohoaminen näkyy?</vt:lpstr>
      <vt:lpstr>Miltä lajiston kehitys näyttää Herrainpäivillä?</vt:lpstr>
      <vt:lpstr>Tutustutaan erilaisiin elinympäristöihin!</vt:lpstr>
      <vt:lpstr>Rantakivikko (ja –niitty)</vt:lpstr>
      <vt:lpstr>Mitkä näistä lajeista bongaisit rannalla?</vt:lpstr>
      <vt:lpstr>Lehto</vt:lpstr>
      <vt:lpstr>Mitkä näistä lajeista bongaisit lehdossa?</vt:lpstr>
      <vt:lpstr>Lehtomainen kangasmetsä</vt:lpstr>
      <vt:lpstr>Mitkä näistä lajeista bongaisit lehtomaisella kankaalla?</vt:lpstr>
      <vt:lpstr>Tuore kangasmetsä</vt:lpstr>
      <vt:lpstr>Mitkä näistä lajeista bongaisit kuusimetsässä?</vt:lpstr>
      <vt:lpstr>Mitä jäi mieleen?</vt:lpstr>
      <vt:lpstr>Yhteenveto</vt:lpstr>
    </vt:vector>
  </TitlesOfParts>
  <Company>Porin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Ella Ranne</dc:creator>
  <cp:lastModifiedBy>Ella Ranne</cp:lastModifiedBy>
  <cp:revision>87</cp:revision>
  <dcterms:created xsi:type="dcterms:W3CDTF">2026-05-22T07:59:26Z</dcterms:created>
  <dcterms:modified xsi:type="dcterms:W3CDTF">2026-07-20T08:09:34Z</dcterms:modified>
</cp:coreProperties>
</file>