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57" r:id="rId6"/>
    <p:sldId id="275" r:id="rId7"/>
    <p:sldId id="262" r:id="rId8"/>
    <p:sldId id="258" r:id="rId9"/>
    <p:sldId id="266" r:id="rId10"/>
    <p:sldId id="279" r:id="rId11"/>
    <p:sldId id="278" r:id="rId12"/>
    <p:sldId id="293" r:id="rId13"/>
    <p:sldId id="280" r:id="rId14"/>
    <p:sldId id="281" r:id="rId15"/>
    <p:sldId id="291" r:id="rId16"/>
    <p:sldId id="282" r:id="rId17"/>
    <p:sldId id="283" r:id="rId18"/>
    <p:sldId id="289" r:id="rId19"/>
    <p:sldId id="284" r:id="rId20"/>
    <p:sldId id="288" r:id="rId21"/>
    <p:sldId id="285" r:id="rId22"/>
    <p:sldId id="276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D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CBC2A1-6B89-417A-1014-1F64F8E3F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B557F47-B877-3686-72A5-FB231DF00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B99ABD-E365-A1F7-8EA1-7893495E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5EA372-9BE3-2865-79CD-4357651E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B7DE24D-659A-BF8B-C563-4E1B9C023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5644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005E47-B789-394D-1A6A-6EE7F3B97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51A73B4-751F-FD2C-7AB3-CD20366CA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1AFE65-F774-7695-8669-8A8ABBDA3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B71493-B24C-491A-5E00-A6F11AE0D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C0AF5BD-BBA3-4FBC-5608-642D22257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24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2DA5E4B-292F-2144-75B2-B320ECDDE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41AD91C-3288-3784-F95B-932EB7EB6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7EEE45-6513-9CAD-1E9B-FE81B00F0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CF5EE6-7B12-9930-B35F-1BC603AA7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09BDD2F-8694-0F4A-8DF8-CB8D34A5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985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09A90C-B295-E5F8-DD45-1C2656E81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CCBE4A-C751-9246-A31A-D2EFF9991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0480139-1A07-706D-368F-6AA60B0A8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C18FC62-B736-B002-CEEE-400E271C3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F6390C1-30CF-D602-CC8D-1EE118924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331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F05885-7C48-1774-0845-72F28F9A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279784D-601E-F1BE-36C3-5A5BC5606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18F89A-2CF9-D8CE-A286-29C3730FB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372DC9F-F4B6-DE5E-781D-3C144B962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E34414E-1649-D450-971D-7F7A97D6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348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A22632-5DF1-691C-34C3-57697B701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112916-7204-DCB2-E338-56D1780F31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491471-47AD-E375-21A7-3D26FA6E7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39A18A1-6CEF-8452-CFDF-3ABD27E69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2BE7AAA-4F75-AF94-C3BE-9599AF64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ABD3DF-AC94-B771-FB2F-D3786DD44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167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35A620-18D5-8F05-3D77-FA71733FB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6C099A5-84CA-D4F6-E113-1D96B7724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34809CC-ADB7-1290-9CDE-3BC9A0FBF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923CB2B-CE91-44C6-DAE4-20945DE07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BD07419-2E1D-CDA1-01F4-0A52C58EE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7EEEDF4-35EF-DFBC-700B-8A733F82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16E96CE-5FE9-342A-B0C5-82D45E212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4E40CD8-1E4D-7EE6-0309-3924A1790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123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490F35-CA08-0908-CFFF-470D15DAE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5BE6AB6-D383-EC38-9E2D-50E47247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94725DF-FA28-2800-7181-C5ACF2C7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C0DEF9E-92FD-20D6-EE18-344BC99A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549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55CBD00-1FCC-4EC8-9BF6-36931B171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BCB2F93-C61E-EBAA-4705-2472EC5BC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FB9EDAD-1497-A329-572B-E681A43C4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591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1A6875-1338-378A-0A60-F0FBAE5F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02474F-A173-771D-6597-4794A3CB0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152D57D-BA70-34D4-EADA-3CDED5058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825C9DF-B6E5-1343-468B-88D5D7238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DDE03D1-4B0A-C8ED-7841-61D4DF81A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F7A2DBB-513E-C13F-C976-5847191D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536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1FB14D-06B9-18A8-98C8-2E83F49F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09DBD37-0BBA-10FB-F4CA-8B5DBA91E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1D281F8-EFD4-025E-6259-47356D9F1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EB5266B-59B5-9FA5-93F7-61DDBD9D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094BAFF-30D5-A93B-8522-DB7FB0F59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C29933-14D9-2610-652B-8160667CF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210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6D47E79-287C-F414-EAAD-FC36E7410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B8282DF-A9BD-53E2-F93B-C356CF3E8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3DEEAA7-5D7A-6C0D-1C65-ACEFBE67D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A9D062-247E-D019-E8D0-52C9E6309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03DBAD-2833-4809-5BF1-555545873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08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aannousu.info/ma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kasvi, kukka, piha-, ruoho&#10;&#10;Tekoälyllä luotu sisältö voi olla virheellistä.">
            <a:extLst>
              <a:ext uri="{FF2B5EF4-FFF2-40B4-BE49-F238E27FC236}">
                <a16:creationId xmlns:a16="http://schemas.microsoft.com/office/drawing/2014/main" id="{C27491C4-3AE2-BCE1-08D9-FE272F63D8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0951D29-CDB3-27CF-DD6A-E50F55C32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Luonto Herrainpäivillä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0A139B9-B882-4251-3C17-16381D02E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fi-FI">
              <a:solidFill>
                <a:srgbClr val="FFFFFF"/>
              </a:solidFill>
            </a:endParaRPr>
          </a:p>
        </p:txBody>
      </p:sp>
      <p:sp>
        <p:nvSpPr>
          <p:cNvPr id="15" name="Suorakulmio: Pyöristetyt kulmat 14">
            <a:extLst>
              <a:ext uri="{FF2B5EF4-FFF2-40B4-BE49-F238E27FC236}">
                <a16:creationId xmlns:a16="http://schemas.microsoft.com/office/drawing/2014/main" id="{54AF1034-5B5F-4FF4-0136-5BB1C6387B82}"/>
              </a:ext>
            </a:extLst>
          </p:cNvPr>
          <p:cNvSpPr/>
          <p:nvPr/>
        </p:nvSpPr>
        <p:spPr>
          <a:xfrm>
            <a:off x="1723957" y="5374223"/>
            <a:ext cx="8652510" cy="1189482"/>
          </a:xfrm>
          <a:prstGeom prst="roundRect">
            <a:avLst/>
          </a:prstGeom>
          <a:solidFill>
            <a:srgbClr val="D8D2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26" name="Picture 2" descr="Metsähallituksen tunnukset | Metsähallitus">
            <a:extLst>
              <a:ext uri="{FF2B5EF4-FFF2-40B4-BE49-F238E27FC236}">
                <a16:creationId xmlns:a16="http://schemas.microsoft.com/office/drawing/2014/main" id="{87DB1B0D-9D9A-0EDE-8049-C99B92C9B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969" y="5394323"/>
            <a:ext cx="4197652" cy="120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Kuva 13" descr="Kuva, joka sisältää kohteen kuvakaappaus, musta, pimeys, Grafiikka&#10;&#10;Tekoälyllä luotu sisältö voi olla virheellistä.">
            <a:extLst>
              <a:ext uri="{FF2B5EF4-FFF2-40B4-BE49-F238E27FC236}">
                <a16:creationId xmlns:a16="http://schemas.microsoft.com/office/drawing/2014/main" id="{5F960573-AA91-BBA4-096B-82FDE69393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607" y="4518705"/>
            <a:ext cx="4097712" cy="29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82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15713-FEF8-74C8-EE66-EEDF81617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10B1C7-D5D4-7B2E-BA90-7E5A677B0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718" y="-47725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Luonto muuttuu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AE0F782F-1901-C6CC-CB68-62631B23A5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10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8458D92D-C260-620B-EE9A-3D29242EF3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131" y="213825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42965D05-7352-1EFD-A012-131407779F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580" y="299190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A301D226-16FA-D5B7-7FEA-2E989A2FB6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899" y="400663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7D71F96C-995F-3968-FD08-30953C091F91}"/>
              </a:ext>
            </a:extLst>
          </p:cNvPr>
          <p:cNvSpPr txBox="1"/>
          <p:nvPr/>
        </p:nvSpPr>
        <p:spPr>
          <a:xfrm>
            <a:off x="236387" y="973478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vähän aikaa sitten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C781681-FC31-2C6A-17C6-EA0AD4894512}"/>
              </a:ext>
            </a:extLst>
          </p:cNvPr>
          <p:cNvSpPr txBox="1"/>
          <p:nvPr/>
        </p:nvSpPr>
        <p:spPr>
          <a:xfrm>
            <a:off x="8799567" y="3627349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kauan sitten</a:t>
            </a:r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5957F4BB-DBC6-A0C3-1F42-49A6436A3135}"/>
              </a:ext>
            </a:extLst>
          </p:cNvPr>
          <p:cNvSpPr/>
          <p:nvPr/>
        </p:nvSpPr>
        <p:spPr>
          <a:xfrm>
            <a:off x="194600" y="1362915"/>
            <a:ext cx="3074200" cy="25814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5930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B5394-106C-1830-DFBE-81BE8E9E3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8AA175-317C-73E1-510B-051A33B1F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843" y="-28790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Rantakivikko ja -niitty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B94F7C46-5A6A-00B0-702B-94B70230D8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09"/>
            <a:ext cx="5085308" cy="38139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B2D91EC1-6FF4-A370-E57E-5CF7C327B0CF}"/>
              </a:ext>
            </a:extLst>
          </p:cNvPr>
          <p:cNvSpPr txBox="1"/>
          <p:nvPr/>
        </p:nvSpPr>
        <p:spPr>
          <a:xfrm>
            <a:off x="5963792" y="2464969"/>
            <a:ext cx="6228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Rantakivikko on ensimmäinen elinympäristö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Heiniä ja ruohoja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 dirty="0"/>
              <a:t>Voi syntyä hieno niitty!</a:t>
            </a:r>
          </a:p>
        </p:txBody>
      </p:sp>
    </p:spTree>
    <p:extLst>
      <p:ext uri="{BB962C8B-B14F-4D97-AF65-F5344CB8AC3E}">
        <p14:creationId xmlns:p14="http://schemas.microsoft.com/office/powerpoint/2010/main" val="2530188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CC8D0-E401-185F-E20C-FECBE0B65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397EFD-1FD4-B67E-7D22-F557A9F6E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2843" y="-28790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Rantakivikko ja -niitty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95CAA2EE-787C-8668-7BC3-E7533C6C36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10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B47E4DDC-1482-06A5-6F70-94B80B9DA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793" y="1434967"/>
            <a:ext cx="5571901" cy="1982763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8459AC29-3E8F-53A4-7E50-953C30C6400A}"/>
              </a:ext>
            </a:extLst>
          </p:cNvPr>
          <p:cNvSpPr txBox="1"/>
          <p:nvPr/>
        </p:nvSpPr>
        <p:spPr>
          <a:xfrm>
            <a:off x="4338430" y="2184768"/>
            <a:ext cx="1520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Mikä rannan laji?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24C68389-C98D-C123-97A6-A23798926C5B}"/>
              </a:ext>
            </a:extLst>
          </p:cNvPr>
          <p:cNvSpPr txBox="1"/>
          <p:nvPr/>
        </p:nvSpPr>
        <p:spPr>
          <a:xfrm>
            <a:off x="4803953" y="3752265"/>
            <a:ext cx="622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Mikä näistä?</a:t>
            </a:r>
          </a:p>
        </p:txBody>
      </p:sp>
      <p:pic>
        <p:nvPicPr>
          <p:cNvPr id="2050" name="Picture 2" descr="Rantakäärme – Suomen sammakkoeläimet ja matelijat">
            <a:extLst>
              <a:ext uri="{FF2B5EF4-FFF2-40B4-BE49-F238E27FC236}">
                <a16:creationId xmlns:a16="http://schemas.microsoft.com/office/drawing/2014/main" id="{AC5B73DC-BFFC-8EEA-2D43-E06C91A05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9180" y="4284539"/>
            <a:ext cx="2579575" cy="22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uora nuoliyhdysviiva 12">
            <a:extLst>
              <a:ext uri="{FF2B5EF4-FFF2-40B4-BE49-F238E27FC236}">
                <a16:creationId xmlns:a16="http://schemas.microsoft.com/office/drawing/2014/main" id="{33AFB2BD-EB2D-7811-F626-F16799D46444}"/>
              </a:ext>
            </a:extLst>
          </p:cNvPr>
          <p:cNvCxnSpPr>
            <a:cxnSpLocks/>
          </p:cNvCxnSpPr>
          <p:nvPr/>
        </p:nvCxnSpPr>
        <p:spPr>
          <a:xfrm>
            <a:off x="8931349" y="3296093"/>
            <a:ext cx="321833" cy="82550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kstiruutu 2">
            <a:extLst>
              <a:ext uri="{FF2B5EF4-FFF2-40B4-BE49-F238E27FC236}">
                <a16:creationId xmlns:a16="http://schemas.microsoft.com/office/drawing/2014/main" id="{C462E804-9343-5BEB-3994-6BA8F7565A57}"/>
              </a:ext>
            </a:extLst>
          </p:cNvPr>
          <p:cNvSpPr txBox="1"/>
          <p:nvPr/>
        </p:nvSpPr>
        <p:spPr>
          <a:xfrm>
            <a:off x="9438968" y="3856703"/>
            <a:ext cx="15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Rantakäärme!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26CD07B-7976-3ABC-61EE-22BDECE5A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830" y="4258835"/>
            <a:ext cx="4679783" cy="232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7626260-DA9D-02BB-CF21-788B7B4BA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4901" y="4258835"/>
            <a:ext cx="4679784" cy="232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43772A09-13CF-3E01-0CCC-B3175FA4663B}"/>
              </a:ext>
            </a:extLst>
          </p:cNvPr>
          <p:cNvSpPr txBox="1"/>
          <p:nvPr/>
        </p:nvSpPr>
        <p:spPr>
          <a:xfrm>
            <a:off x="11186756" y="5934115"/>
            <a:ext cx="1005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Kuvat: Laji.fi</a:t>
            </a:r>
          </a:p>
        </p:txBody>
      </p:sp>
    </p:spTree>
    <p:extLst>
      <p:ext uri="{BB962C8B-B14F-4D97-AF65-F5344CB8AC3E}">
        <p14:creationId xmlns:p14="http://schemas.microsoft.com/office/powerpoint/2010/main" val="331613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C1AF9-CB9B-CD92-AE39-EBC3684E9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84920C-15D2-1DBB-9ACB-CEFD6B653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718" y="-47725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Luonto muuttuu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5D671DF0-F01B-D41F-1629-E02D2D46BA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10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95E178ED-2216-9021-7318-0071116B8A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131" y="213825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6B1EECBB-7B7F-60EF-6ACD-4F98C6A9AE0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580" y="299190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B611B99E-0771-D5EE-E6CF-4EBC63E03B0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899" y="400663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B80B1C31-EB3D-3C34-90AC-233FC712BCD2}"/>
              </a:ext>
            </a:extLst>
          </p:cNvPr>
          <p:cNvSpPr txBox="1"/>
          <p:nvPr/>
        </p:nvSpPr>
        <p:spPr>
          <a:xfrm>
            <a:off x="236387" y="973478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vähän aikaa sitten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DC58D080-DFA3-7521-9AE2-86E51A69D637}"/>
              </a:ext>
            </a:extLst>
          </p:cNvPr>
          <p:cNvSpPr txBox="1"/>
          <p:nvPr/>
        </p:nvSpPr>
        <p:spPr>
          <a:xfrm>
            <a:off x="8799567" y="3627349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kauan sitten</a:t>
            </a:r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04B5ED5E-1ADB-E308-0189-460DF324F9A7}"/>
              </a:ext>
            </a:extLst>
          </p:cNvPr>
          <p:cNvSpPr/>
          <p:nvPr/>
        </p:nvSpPr>
        <p:spPr>
          <a:xfrm>
            <a:off x="2790102" y="2131488"/>
            <a:ext cx="3074200" cy="25814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8507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9C4B7-6B8B-938D-7637-149214FAA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D6A446-111A-10B6-5ABE-16015E70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25" y="82800"/>
            <a:ext cx="11582400" cy="1325563"/>
          </a:xfrm>
        </p:spPr>
        <p:txBody>
          <a:bodyPr>
            <a:normAutofit/>
          </a:bodyPr>
          <a:lstStyle/>
          <a:p>
            <a:pPr algn="ctr"/>
            <a:r>
              <a:rPr lang="fi-FI" sz="4000" dirty="0"/>
              <a:t>Lehto</a:t>
            </a:r>
          </a:p>
        </p:txBody>
      </p:sp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5C79E323-C210-228B-BE19-285701097B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25" y="1379349"/>
            <a:ext cx="5348478" cy="4011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3B137DF6-2C01-96B8-EE6D-1D8982EBEA14}"/>
              </a:ext>
            </a:extLst>
          </p:cNvPr>
          <p:cNvSpPr txBox="1"/>
          <p:nvPr/>
        </p:nvSpPr>
        <p:spPr>
          <a:xfrm>
            <a:off x="6544605" y="1851277"/>
            <a:ext cx="49957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Maa on ollut kohonneena: kasvaa jo pensaita ja lehtipuita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Monipuolinen lehtimetsä	  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Tosi vehreä, paljon kasveja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Paljon ravintoa ja suojapaikkoja          paljon eläimiäkin!</a:t>
            </a:r>
          </a:p>
        </p:txBody>
      </p:sp>
      <p:cxnSp>
        <p:nvCxnSpPr>
          <p:cNvPr id="14" name="Suora nuoliyhdysviiva 13">
            <a:extLst>
              <a:ext uri="{FF2B5EF4-FFF2-40B4-BE49-F238E27FC236}">
                <a16:creationId xmlns:a16="http://schemas.microsoft.com/office/drawing/2014/main" id="{B881D043-9334-BED6-2224-394969580EFD}"/>
              </a:ext>
            </a:extLst>
          </p:cNvPr>
          <p:cNvCxnSpPr>
            <a:cxnSpLocks/>
          </p:cNvCxnSpPr>
          <p:nvPr/>
        </p:nvCxnSpPr>
        <p:spPr>
          <a:xfrm>
            <a:off x="5090669" y="3432544"/>
            <a:ext cx="36150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C26365F3-0C56-68BA-B9F0-3502FF170932}"/>
              </a:ext>
            </a:extLst>
          </p:cNvPr>
          <p:cNvCxnSpPr/>
          <p:nvPr/>
        </p:nvCxnSpPr>
        <p:spPr>
          <a:xfrm>
            <a:off x="9260958" y="4684971"/>
            <a:ext cx="39340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114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09BFF-3A8D-B717-72F1-F7BE67E96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C2D146-6875-E9CB-3765-C85E2B1C4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25" y="82800"/>
            <a:ext cx="11582400" cy="1325563"/>
          </a:xfrm>
        </p:spPr>
        <p:txBody>
          <a:bodyPr>
            <a:normAutofit/>
          </a:bodyPr>
          <a:lstStyle/>
          <a:p>
            <a:pPr algn="ctr"/>
            <a:r>
              <a:rPr lang="fi-FI" sz="4000" dirty="0"/>
              <a:t>Lehto</a:t>
            </a:r>
          </a:p>
        </p:txBody>
      </p:sp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F58AA0EA-0C4C-1F2D-6198-CE9CB8C54E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25" y="1379349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3D963A84-AB3E-CDBD-9E2F-997CF41C85D6}"/>
              </a:ext>
            </a:extLst>
          </p:cNvPr>
          <p:cNvSpPr txBox="1"/>
          <p:nvPr/>
        </p:nvSpPr>
        <p:spPr>
          <a:xfrm>
            <a:off x="4699642" y="2295364"/>
            <a:ext cx="1108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Mikä laji?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F6E644B-356F-9EF6-CA13-B086EA4A0989}"/>
              </a:ext>
            </a:extLst>
          </p:cNvPr>
          <p:cNvSpPr txBox="1"/>
          <p:nvPr/>
        </p:nvSpPr>
        <p:spPr>
          <a:xfrm>
            <a:off x="5093179" y="3947919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Mikä näistä?</a:t>
            </a:r>
          </a:p>
        </p:txBody>
      </p:sp>
      <p:cxnSp>
        <p:nvCxnSpPr>
          <p:cNvPr id="10" name="Suora nuoliyhdysviiva 9">
            <a:extLst>
              <a:ext uri="{FF2B5EF4-FFF2-40B4-BE49-F238E27FC236}">
                <a16:creationId xmlns:a16="http://schemas.microsoft.com/office/drawing/2014/main" id="{A29BFA8A-0475-AE04-3EAA-5FA2F5E1E552}"/>
              </a:ext>
            </a:extLst>
          </p:cNvPr>
          <p:cNvCxnSpPr>
            <a:cxnSpLocks/>
          </p:cNvCxnSpPr>
          <p:nvPr/>
        </p:nvCxnSpPr>
        <p:spPr>
          <a:xfrm flipH="1">
            <a:off x="6878472" y="3682948"/>
            <a:ext cx="408766" cy="554406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9" name="Kuva 18">
            <a:extLst>
              <a:ext uri="{FF2B5EF4-FFF2-40B4-BE49-F238E27FC236}">
                <a16:creationId xmlns:a16="http://schemas.microsoft.com/office/drawing/2014/main" id="{2E02BFB2-185C-7EAB-F5FC-E72EF980C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026" y="1598268"/>
            <a:ext cx="5264448" cy="2034569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56050925-2D56-2D9D-EF4D-78D5E0700DE1}"/>
              </a:ext>
            </a:extLst>
          </p:cNvPr>
          <p:cNvSpPr txBox="1"/>
          <p:nvPr/>
        </p:nvSpPr>
        <p:spPr>
          <a:xfrm>
            <a:off x="7334396" y="3868022"/>
            <a:ext cx="1509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Vuohenputki!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93C5960-3DF2-5398-9495-A98BC144B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060" y="4402857"/>
            <a:ext cx="4389470" cy="21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F378A38-440B-F39C-86F4-EA9FEF9A3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8671" y="4428864"/>
            <a:ext cx="4389471" cy="21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4732E66-4AE0-08A0-33D3-DE510F00C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238" y="4428864"/>
            <a:ext cx="4389471" cy="21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2B03633A-776A-01D1-ADAC-A894E44E5996}"/>
              </a:ext>
            </a:extLst>
          </p:cNvPr>
          <p:cNvSpPr txBox="1"/>
          <p:nvPr/>
        </p:nvSpPr>
        <p:spPr>
          <a:xfrm>
            <a:off x="11186756" y="5960122"/>
            <a:ext cx="1005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Kuvat: Laji.fi</a:t>
            </a:r>
          </a:p>
        </p:txBody>
      </p:sp>
    </p:spTree>
    <p:extLst>
      <p:ext uri="{BB962C8B-B14F-4D97-AF65-F5344CB8AC3E}">
        <p14:creationId xmlns:p14="http://schemas.microsoft.com/office/powerpoint/2010/main" val="343525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664AF-6171-38BF-09D9-520F34226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722655-9FCF-F648-F40F-0BBE60007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718" y="-47725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Luonto muuttuu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DDE48FCC-CB6C-731F-9BF2-C3E816C380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10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421156B4-FDA0-5D13-667A-661BD5B5EC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131" y="213825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07E7CB7F-1BF0-E6A2-3E7F-5418C5792F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580" y="299190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879F636F-C9C9-B045-98EA-1FF4B89593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899" y="400663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22BC9528-9814-A2CA-4861-EE782D32A4EB}"/>
              </a:ext>
            </a:extLst>
          </p:cNvPr>
          <p:cNvSpPr txBox="1"/>
          <p:nvPr/>
        </p:nvSpPr>
        <p:spPr>
          <a:xfrm>
            <a:off x="236387" y="973478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vähän aikaa sitten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8172ABEA-B964-DF4F-4844-D72961B2AB1C}"/>
              </a:ext>
            </a:extLst>
          </p:cNvPr>
          <p:cNvSpPr txBox="1"/>
          <p:nvPr/>
        </p:nvSpPr>
        <p:spPr>
          <a:xfrm>
            <a:off x="8799567" y="3627349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kauan sitten</a:t>
            </a:r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4D07CA6B-33DC-44CE-4588-60F65711B288}"/>
              </a:ext>
            </a:extLst>
          </p:cNvPr>
          <p:cNvSpPr/>
          <p:nvPr/>
        </p:nvSpPr>
        <p:spPr>
          <a:xfrm>
            <a:off x="5357580" y="2991905"/>
            <a:ext cx="3074200" cy="25814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9331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AE7FB-AA9E-A6D5-B323-A7CDA2734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C1BFAB-D10D-5F54-E034-F690F643E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70121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Lehtomainen kangasmetsä</a:t>
            </a:r>
          </a:p>
        </p:txBody>
      </p:sp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5D2A5E55-3A60-F5B1-C9E0-9D64D2999C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55" y="1694732"/>
            <a:ext cx="5069732" cy="3802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863927D0-F142-02D1-0A53-FDA97A58C5B2}"/>
              </a:ext>
            </a:extLst>
          </p:cNvPr>
          <p:cNvSpPr txBox="1"/>
          <p:nvPr/>
        </p:nvSpPr>
        <p:spPr>
          <a:xfrm>
            <a:off x="6353617" y="2502707"/>
            <a:ext cx="52677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Lehtoon alkaa kasvaa kuusia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Yhdistelmä monipuolista lehtoa ja tuttua mustikkametsää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Paljon erilaisia lajeja</a:t>
            </a:r>
          </a:p>
        </p:txBody>
      </p:sp>
    </p:spTree>
    <p:extLst>
      <p:ext uri="{BB962C8B-B14F-4D97-AF65-F5344CB8AC3E}">
        <p14:creationId xmlns:p14="http://schemas.microsoft.com/office/powerpoint/2010/main" val="1251021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61D23-290E-0E83-B04F-562161FD8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F7FC75-7ED4-A10B-3EEB-A9E7487F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378" y="0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Lehtomainen kangasmetsä</a:t>
            </a:r>
          </a:p>
        </p:txBody>
      </p:sp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5A47C0FF-9168-52CD-356B-B2E31D2015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357" y="1386389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Kuva 13" descr="Kuva, joka sisältää kohteen nisäkäs, kettu, koira, kuvitus&#10;&#10;Tekoälyllä luotu sisältö voi olla virheellistä.">
            <a:extLst>
              <a:ext uri="{FF2B5EF4-FFF2-40B4-BE49-F238E27FC236}">
                <a16:creationId xmlns:a16="http://schemas.microsoft.com/office/drawing/2014/main" id="{27C3EACC-B7C3-A942-823F-B65106628B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162" y="1973032"/>
            <a:ext cx="3919018" cy="1315287"/>
          </a:xfrm>
          <a:prstGeom prst="rect">
            <a:avLst/>
          </a:prstGeom>
        </p:spPr>
      </p:pic>
      <p:sp>
        <p:nvSpPr>
          <p:cNvPr id="15" name="Tekstiruutu 14">
            <a:extLst>
              <a:ext uri="{FF2B5EF4-FFF2-40B4-BE49-F238E27FC236}">
                <a16:creationId xmlns:a16="http://schemas.microsoft.com/office/drawing/2014/main" id="{F6130DF6-FDB1-E8AA-00D4-53994E018388}"/>
              </a:ext>
            </a:extLst>
          </p:cNvPr>
          <p:cNvSpPr txBox="1"/>
          <p:nvPr/>
        </p:nvSpPr>
        <p:spPr>
          <a:xfrm>
            <a:off x="5273727" y="2258400"/>
            <a:ext cx="1108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Mikä laji?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8233E838-10CE-7954-C062-D4617BA76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50" y="4533119"/>
            <a:ext cx="3904735" cy="193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F77C1271-995D-0409-5301-9DA03C0D8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3985" y="4526033"/>
            <a:ext cx="3919018" cy="194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14DFFF0A-9080-C50E-1ABF-E9D5A03F7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4804" y="4526033"/>
            <a:ext cx="3904735" cy="193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kstiruutu 20">
            <a:extLst>
              <a:ext uri="{FF2B5EF4-FFF2-40B4-BE49-F238E27FC236}">
                <a16:creationId xmlns:a16="http://schemas.microsoft.com/office/drawing/2014/main" id="{1CFAB97C-FA11-1995-E583-E5A272D7C7D4}"/>
              </a:ext>
            </a:extLst>
          </p:cNvPr>
          <p:cNvSpPr txBox="1"/>
          <p:nvPr/>
        </p:nvSpPr>
        <p:spPr>
          <a:xfrm>
            <a:off x="5380900" y="4156701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Mikä näistä?</a:t>
            </a:r>
          </a:p>
        </p:txBody>
      </p:sp>
      <p:cxnSp>
        <p:nvCxnSpPr>
          <p:cNvPr id="23" name="Suora nuoliyhdysviiva 22">
            <a:extLst>
              <a:ext uri="{FF2B5EF4-FFF2-40B4-BE49-F238E27FC236}">
                <a16:creationId xmlns:a16="http://schemas.microsoft.com/office/drawing/2014/main" id="{EADC8CE9-E263-22C1-5B9B-50EC94E63BF6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089344" y="2630676"/>
            <a:ext cx="2451818" cy="1706535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ekstiruutu 2">
            <a:extLst>
              <a:ext uri="{FF2B5EF4-FFF2-40B4-BE49-F238E27FC236}">
                <a16:creationId xmlns:a16="http://schemas.microsoft.com/office/drawing/2014/main" id="{614203F5-8693-57D0-323A-DBBA66436C23}"/>
              </a:ext>
            </a:extLst>
          </p:cNvPr>
          <p:cNvSpPr txBox="1"/>
          <p:nvPr/>
        </p:nvSpPr>
        <p:spPr>
          <a:xfrm>
            <a:off x="5273727" y="3502687"/>
            <a:ext cx="2735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Ketunleipä (eli käenkaali)!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46DB68E-FF90-E487-B260-BDC6027FD343}"/>
              </a:ext>
            </a:extLst>
          </p:cNvPr>
          <p:cNvSpPr txBox="1"/>
          <p:nvPr/>
        </p:nvSpPr>
        <p:spPr>
          <a:xfrm>
            <a:off x="11381950" y="5823903"/>
            <a:ext cx="1005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Kuvat: Laji.fi</a:t>
            </a:r>
          </a:p>
        </p:txBody>
      </p:sp>
    </p:spTree>
    <p:extLst>
      <p:ext uri="{BB962C8B-B14F-4D97-AF65-F5344CB8AC3E}">
        <p14:creationId xmlns:p14="http://schemas.microsoft.com/office/powerpoint/2010/main" val="370524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8B41B-C565-AD39-3D92-16C520AC7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0E300D-00CC-30EA-BF33-51DD2B0A4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718" y="-47725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Luonto muuttuu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87E02DD5-010E-3A15-6616-A22A42B2FD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10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6B508C53-EAF3-BC72-537D-0F7E70388D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131" y="213825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92F08C69-87F6-1F3E-EB0F-D58BE25B5C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580" y="299190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93F1E710-C8EA-BDA0-F5F1-F38DE00193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899" y="400663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52DEB3C5-B05C-763A-857B-C59094972CF0}"/>
              </a:ext>
            </a:extLst>
          </p:cNvPr>
          <p:cNvSpPr txBox="1"/>
          <p:nvPr/>
        </p:nvSpPr>
        <p:spPr>
          <a:xfrm>
            <a:off x="236387" y="973478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vähän aikaa sitten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E4CA32E-C2AB-4DA9-38B1-26F3C2D66D55}"/>
              </a:ext>
            </a:extLst>
          </p:cNvPr>
          <p:cNvSpPr txBox="1"/>
          <p:nvPr/>
        </p:nvSpPr>
        <p:spPr>
          <a:xfrm>
            <a:off x="8799567" y="3627349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kauan sitten</a:t>
            </a:r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8FE464B2-15EE-051A-BA7B-0AA8F67C6BE5}"/>
              </a:ext>
            </a:extLst>
          </p:cNvPr>
          <p:cNvSpPr/>
          <p:nvPr/>
        </p:nvSpPr>
        <p:spPr>
          <a:xfrm>
            <a:off x="8608792" y="4016589"/>
            <a:ext cx="3074200" cy="25814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5961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3F24DC-46B8-99E1-09D1-E5B151650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Oppimistavoitteet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9ACD88-7244-42C1-2076-3E36D1407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Tietää, että maa kohoaa ja miksi niin tapahtuu</a:t>
            </a:r>
          </a:p>
          <a:p>
            <a:r>
              <a:rPr lang="fi-FI" dirty="0"/>
              <a:t>Ymmärtää, miten maan kohoaminen näkyy ympärillämme</a:t>
            </a:r>
          </a:p>
          <a:p>
            <a:r>
              <a:rPr lang="fi-FI" dirty="0"/>
              <a:t>Tutustua erilaisiin elinympäristöihin</a:t>
            </a:r>
          </a:p>
          <a:p>
            <a:r>
              <a:rPr lang="fi-FI" dirty="0"/>
              <a:t>Tutustua eri ympäristöjen tavallisiin lajeihin</a:t>
            </a:r>
          </a:p>
          <a:p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5B1E14E4-3BBF-8E01-B431-68FC6B1163D9}"/>
              </a:ext>
            </a:extLst>
          </p:cNvPr>
          <p:cNvCxnSpPr/>
          <p:nvPr/>
        </p:nvCxnSpPr>
        <p:spPr>
          <a:xfrm>
            <a:off x="933450" y="1362075"/>
            <a:ext cx="4181475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81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15683-24F4-E07C-B4C8-1C27E0306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12B331-C985-750E-30CE-3B79F2D10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936" y="0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Kuusimetsä = tuore kangasmetsä</a:t>
            </a:r>
          </a:p>
        </p:txBody>
      </p:sp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9E96DD7B-8E48-8C70-136F-303E72EA75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602" y="1571778"/>
            <a:ext cx="5029655" cy="3772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1C48609E-B80E-BCBA-E53F-2B94178ECFC3}"/>
              </a:ext>
            </a:extLst>
          </p:cNvPr>
          <p:cNvSpPr txBox="1"/>
          <p:nvPr/>
        </p:nvSpPr>
        <p:spPr>
          <a:xfrm>
            <a:off x="6096000" y="2247627"/>
            <a:ext cx="499571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Kuusia ja mustikoita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Kuolleet puut tärkeitä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800" dirty="0"/>
              <a:t>Ravintoa ja pesäpaikkoja monille harvinaisillekin lajeille</a:t>
            </a:r>
          </a:p>
          <a:p>
            <a:pPr lvl="1"/>
            <a:endParaRPr lang="fi-F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689296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C6023-C126-A2D3-4810-6EFB81CFC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520631-E1CD-8E99-B061-B62801590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936" y="0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Kuusimetsä = tuore kangasmetsä</a:t>
            </a:r>
          </a:p>
        </p:txBody>
      </p:sp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F64CEE06-DF09-A050-F5A9-3A12FF7CBE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11" y="1221185"/>
            <a:ext cx="3813175" cy="2859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AB6BD281-F9D0-E078-C472-196749A72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0917" y="1546138"/>
            <a:ext cx="4878688" cy="2314353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EFEF6412-60D7-5EDF-3FAE-21F8B70FC0EA}"/>
              </a:ext>
            </a:extLst>
          </p:cNvPr>
          <p:cNvSpPr txBox="1"/>
          <p:nvPr/>
        </p:nvSpPr>
        <p:spPr>
          <a:xfrm>
            <a:off x="5631009" y="2328531"/>
            <a:ext cx="1108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Mikä laji?</a:t>
            </a:r>
          </a:p>
        </p:txBody>
      </p: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2FB40A35-A92F-C207-A198-51C8D2BBD2B3}"/>
              </a:ext>
            </a:extLst>
          </p:cNvPr>
          <p:cNvCxnSpPr>
            <a:cxnSpLocks/>
          </p:cNvCxnSpPr>
          <p:nvPr/>
        </p:nvCxnSpPr>
        <p:spPr>
          <a:xfrm flipH="1">
            <a:off x="6841237" y="3675825"/>
            <a:ext cx="1216576" cy="8888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kstiruutu 2">
            <a:extLst>
              <a:ext uri="{FF2B5EF4-FFF2-40B4-BE49-F238E27FC236}">
                <a16:creationId xmlns:a16="http://schemas.microsoft.com/office/drawing/2014/main" id="{BA15FE84-7CA3-DCD6-621D-02E37F42647E}"/>
              </a:ext>
            </a:extLst>
          </p:cNvPr>
          <p:cNvSpPr txBox="1"/>
          <p:nvPr/>
        </p:nvSpPr>
        <p:spPr>
          <a:xfrm>
            <a:off x="7449525" y="4027917"/>
            <a:ext cx="1212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Käpytikka!</a:t>
            </a:r>
          </a:p>
        </p:txBody>
      </p:sp>
      <p:pic>
        <p:nvPicPr>
          <p:cNvPr id="1026" name="Picture 2" descr="Image 1">
            <a:extLst>
              <a:ext uri="{FF2B5EF4-FFF2-40B4-BE49-F238E27FC236}">
                <a16:creationId xmlns:a16="http://schemas.microsoft.com/office/drawing/2014/main" id="{423EAA6D-29D5-4E78-BF37-0A2C1A34E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1261" y="4490836"/>
            <a:ext cx="1444147" cy="21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BA525A27-BFCB-280F-D912-D12A6E1A4950}"/>
              </a:ext>
            </a:extLst>
          </p:cNvPr>
          <p:cNvSpPr txBox="1"/>
          <p:nvPr/>
        </p:nvSpPr>
        <p:spPr>
          <a:xfrm>
            <a:off x="5309446" y="3975472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Mikä näistä?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7DF9CAE-C585-ABFB-D80A-35C9E4AD3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6945" y="4505693"/>
            <a:ext cx="4317601" cy="214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0354FA3-8019-809B-4380-01D254802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57"/>
          <a:stretch>
            <a:fillRect/>
          </a:stretch>
        </p:blipFill>
        <p:spPr bwMode="auto">
          <a:xfrm>
            <a:off x="7208159" y="4505693"/>
            <a:ext cx="2619522" cy="218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50B7FCF-F173-80E9-CBDB-677D836DBFD3}"/>
              </a:ext>
            </a:extLst>
          </p:cNvPr>
          <p:cNvSpPr txBox="1"/>
          <p:nvPr/>
        </p:nvSpPr>
        <p:spPr>
          <a:xfrm>
            <a:off x="9982433" y="6048032"/>
            <a:ext cx="1005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Kuvat: Laji.fi</a:t>
            </a:r>
          </a:p>
        </p:txBody>
      </p:sp>
    </p:spTree>
    <p:extLst>
      <p:ext uri="{BB962C8B-B14F-4D97-AF65-F5344CB8AC3E}">
        <p14:creationId xmlns:p14="http://schemas.microsoft.com/office/powerpoint/2010/main" val="313667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ED2CB5-D93D-064A-A1B1-D96FFC44F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Yhteenveto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531288-A7A1-DECD-F419-A806B3843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Kauan sitten ollut jääkausi vaikuttaa vieläkin ympärillämme</a:t>
            </a:r>
          </a:p>
          <a:p>
            <a:r>
              <a:rPr lang="fi-FI" dirty="0"/>
              <a:t>Maa kohoaa hitaasti </a:t>
            </a:r>
          </a:p>
          <a:p>
            <a:r>
              <a:rPr lang="fi-FI" dirty="0"/>
              <a:t>Lajisto muuttuu, kun maa kohoaa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Kaikki elinympäristöt ovat tärkeitä, koska jokaisessa asuu omanlaisensa lajit</a:t>
            </a:r>
          </a:p>
          <a:p>
            <a:r>
              <a:rPr lang="fi-FI" dirty="0"/>
              <a:t>Luontopolulla opit lisää!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AECF09D-7C60-7C36-3DEB-A4577AC72D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766" y="3619240"/>
            <a:ext cx="1156694" cy="61704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AF1DF3F-52B9-44F9-7F93-1E289EBC9C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316" y="3809501"/>
            <a:ext cx="832283" cy="39833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E9F1781-9058-3960-03D2-7C7941C493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7804" y="3249261"/>
            <a:ext cx="1451569" cy="1077078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AAEB014-9065-C1EE-F144-57AD6CFD32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3012" y="3062390"/>
            <a:ext cx="2316219" cy="1298899"/>
          </a:xfrm>
          <a:prstGeom prst="rect">
            <a:avLst/>
          </a:prstGeom>
        </p:spPr>
      </p:pic>
      <p:cxnSp>
        <p:nvCxnSpPr>
          <p:cNvPr id="11" name="Suora nuoliyhdysviiva 10">
            <a:extLst>
              <a:ext uri="{FF2B5EF4-FFF2-40B4-BE49-F238E27FC236}">
                <a16:creationId xmlns:a16="http://schemas.microsoft.com/office/drawing/2014/main" id="{871193E5-1E18-7B16-9A5F-15235DCBBE77}"/>
              </a:ext>
            </a:extLst>
          </p:cNvPr>
          <p:cNvCxnSpPr/>
          <p:nvPr/>
        </p:nvCxnSpPr>
        <p:spPr>
          <a:xfrm>
            <a:off x="2114714" y="3992744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uora nuoliyhdysviiva 11">
            <a:extLst>
              <a:ext uri="{FF2B5EF4-FFF2-40B4-BE49-F238E27FC236}">
                <a16:creationId xmlns:a16="http://schemas.microsoft.com/office/drawing/2014/main" id="{2D3285AC-73DC-494F-4991-017628F3D73D}"/>
              </a:ext>
            </a:extLst>
          </p:cNvPr>
          <p:cNvCxnSpPr/>
          <p:nvPr/>
        </p:nvCxnSpPr>
        <p:spPr>
          <a:xfrm>
            <a:off x="6703577" y="4008666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uora nuoliyhdysviiva 12">
            <a:extLst>
              <a:ext uri="{FF2B5EF4-FFF2-40B4-BE49-F238E27FC236}">
                <a16:creationId xmlns:a16="http://schemas.microsoft.com/office/drawing/2014/main" id="{61DF1841-A72E-B52A-176D-AFCCAB59BD89}"/>
              </a:ext>
            </a:extLst>
          </p:cNvPr>
          <p:cNvCxnSpPr/>
          <p:nvPr/>
        </p:nvCxnSpPr>
        <p:spPr>
          <a:xfrm>
            <a:off x="4290515" y="4008666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39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8256DC-952A-6031-AC78-D763AB890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Avainsanat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EC8788-5919-5398-A662-58F18633E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Maankohoaminen</a:t>
            </a:r>
          </a:p>
          <a:p>
            <a:r>
              <a:rPr lang="fi-FI" dirty="0"/>
              <a:t>Jääkausi</a:t>
            </a:r>
          </a:p>
          <a:p>
            <a:r>
              <a:rPr lang="fi-FI" dirty="0"/>
              <a:t>Rantakivikko</a:t>
            </a:r>
          </a:p>
          <a:p>
            <a:r>
              <a:rPr lang="fi-FI" dirty="0"/>
              <a:t>Rantaniitty</a:t>
            </a:r>
          </a:p>
          <a:p>
            <a:r>
              <a:rPr lang="fi-FI" dirty="0"/>
              <a:t>Lehto</a:t>
            </a:r>
          </a:p>
          <a:p>
            <a:r>
              <a:rPr lang="fi-FI" dirty="0"/>
              <a:t>Lehtomainen kangasmetsä</a:t>
            </a:r>
          </a:p>
          <a:p>
            <a:r>
              <a:rPr lang="fi-FI" dirty="0"/>
              <a:t>Tuore kangasmetsä</a:t>
            </a:r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B660828-7749-D272-3DBE-3052D0D95F28}"/>
              </a:ext>
            </a:extLst>
          </p:cNvPr>
          <p:cNvCxnSpPr>
            <a:cxnSpLocks/>
          </p:cNvCxnSpPr>
          <p:nvPr/>
        </p:nvCxnSpPr>
        <p:spPr>
          <a:xfrm>
            <a:off x="933450" y="1362075"/>
            <a:ext cx="2486025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31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3F892D-86B7-EBD9-F014-22E8F11F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Herrainpäivien luonto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DC859A-FB63-F488-66DA-453465861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Maa nousee koko ajan ylöspäin</a:t>
            </a:r>
          </a:p>
          <a:p>
            <a:pPr lvl="1"/>
            <a:r>
              <a:rPr lang="fi-FI" dirty="0"/>
              <a:t>Muuttaa luontoa</a:t>
            </a:r>
          </a:p>
          <a:p>
            <a:pPr lvl="1"/>
            <a:r>
              <a:rPr lang="fi-FI" dirty="0"/>
              <a:t>Luo erilaisia ympäristöjä, joissa elää harvinaisiakin lajeja</a:t>
            </a:r>
          </a:p>
          <a:p>
            <a:pPr lvl="1"/>
            <a:endParaRPr lang="fi-FI" dirty="0"/>
          </a:p>
          <a:p>
            <a:r>
              <a:rPr lang="fi-FI" dirty="0"/>
              <a:t>Polun ympäristö on suojeltu</a:t>
            </a:r>
          </a:p>
          <a:p>
            <a:pPr lvl="1"/>
            <a:r>
              <a:rPr lang="fi-FI" dirty="0"/>
              <a:t>Halutaan suojella erilaisia ympäristöjä ja niiden lajeja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9159DF0A-7EA4-C158-45D5-48FE3592A70E}"/>
              </a:ext>
            </a:extLst>
          </p:cNvPr>
          <p:cNvCxnSpPr>
            <a:cxnSpLocks/>
          </p:cNvCxnSpPr>
          <p:nvPr/>
        </p:nvCxnSpPr>
        <p:spPr>
          <a:xfrm>
            <a:off x="933450" y="1362075"/>
            <a:ext cx="4781550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39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711D74-9320-1CF2-9BBF-97C928BF3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maa kohoaa?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D0672B-1311-D512-17B4-4C7D160BE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0289"/>
            <a:ext cx="6057900" cy="4351338"/>
          </a:xfrm>
        </p:spPr>
        <p:txBody>
          <a:bodyPr>
            <a:normAutofit/>
          </a:bodyPr>
          <a:lstStyle/>
          <a:p>
            <a:r>
              <a:rPr lang="fi-FI" sz="2600" dirty="0"/>
              <a:t>Johtuu jääkaudesta</a:t>
            </a:r>
          </a:p>
          <a:p>
            <a:r>
              <a:rPr lang="fi-FI" sz="2600" dirty="0"/>
              <a:t>Viimeisen jääkauden aikana oli 3 kilometriä paksu jäätikkö </a:t>
            </a:r>
          </a:p>
          <a:p>
            <a:pPr lvl="1"/>
            <a:r>
              <a:rPr lang="fi-FI" sz="2200" dirty="0"/>
              <a:t>Kuin 30 jalkapallokenttää!</a:t>
            </a:r>
          </a:p>
          <a:p>
            <a:pPr lvl="1"/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DF2B1BB-FB6F-3ECC-E2FA-1542DAA34B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000390" y="1852430"/>
            <a:ext cx="3913708" cy="2766402"/>
          </a:xfrm>
          <a:prstGeom prst="rect">
            <a:avLst/>
          </a:prstGeom>
        </p:spPr>
      </p:pic>
      <p:sp>
        <p:nvSpPr>
          <p:cNvPr id="11" name="Oikea aaltosulje 10">
            <a:extLst>
              <a:ext uri="{FF2B5EF4-FFF2-40B4-BE49-F238E27FC236}">
                <a16:creationId xmlns:a16="http://schemas.microsoft.com/office/drawing/2014/main" id="{4693D733-9242-4036-30CF-A995B2224FAE}"/>
              </a:ext>
            </a:extLst>
          </p:cNvPr>
          <p:cNvSpPr/>
          <p:nvPr/>
        </p:nvSpPr>
        <p:spPr>
          <a:xfrm>
            <a:off x="10477500" y="1278777"/>
            <a:ext cx="685800" cy="3913708"/>
          </a:xfrm>
          <a:prstGeom prst="rightBrace">
            <a:avLst>
              <a:gd name="adj1" fmla="val 430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2BA2A544-B525-56DB-B1F9-38F8D7BE72AD}"/>
              </a:ext>
            </a:extLst>
          </p:cNvPr>
          <p:cNvSpPr txBox="1"/>
          <p:nvPr/>
        </p:nvSpPr>
        <p:spPr>
          <a:xfrm>
            <a:off x="11163300" y="3050965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30 x</a:t>
            </a:r>
          </a:p>
        </p:txBody>
      </p:sp>
      <p:cxnSp>
        <p:nvCxnSpPr>
          <p:cNvPr id="5" name="Suora nuoliyhdysviiva 4">
            <a:extLst>
              <a:ext uri="{FF2B5EF4-FFF2-40B4-BE49-F238E27FC236}">
                <a16:creationId xmlns:a16="http://schemas.microsoft.com/office/drawing/2014/main" id="{D94240C5-393B-9913-7BAB-B2706A96C650}"/>
              </a:ext>
            </a:extLst>
          </p:cNvPr>
          <p:cNvCxnSpPr/>
          <p:nvPr/>
        </p:nvCxnSpPr>
        <p:spPr>
          <a:xfrm flipV="1">
            <a:off x="5124450" y="3209925"/>
            <a:ext cx="2085975" cy="5619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24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3E92F6-09F2-F3E9-D2FB-E6FB4181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maa kohoaa?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990619-C1CD-87CE-7583-D20347467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362" y="1619325"/>
            <a:ext cx="6551631" cy="4351338"/>
          </a:xfrm>
        </p:spPr>
        <p:txBody>
          <a:bodyPr>
            <a:normAutofit/>
          </a:bodyPr>
          <a:lstStyle/>
          <a:p>
            <a:r>
              <a:rPr lang="fi-FI" dirty="0"/>
              <a:t>Jää painoi paljon, ja maankuori meni kuopalle</a:t>
            </a:r>
          </a:p>
          <a:p>
            <a:r>
              <a:rPr lang="fi-FI" dirty="0"/>
              <a:t>Kun jää suli, paino lähti pois ja maa alkoi nousta takaisin ylös</a:t>
            </a:r>
          </a:p>
          <a:p>
            <a:r>
              <a:rPr lang="fi-FI" dirty="0"/>
              <a:t>Maa kohoaa Porissa 7 mm vuodessa – aika hidasta!</a:t>
            </a:r>
          </a:p>
          <a:p>
            <a:pPr marL="457200" lvl="1" indent="0">
              <a:buNone/>
            </a:pPr>
            <a:endParaRPr lang="fi-FI" dirty="0">
              <a:solidFill>
                <a:schemeClr val="accent4"/>
              </a:solidFill>
            </a:endParaRPr>
          </a:p>
          <a:p>
            <a:pPr marL="457200" lvl="1" indent="0">
              <a:buNone/>
            </a:pPr>
            <a:r>
              <a:rPr lang="fi-FI" dirty="0">
                <a:solidFill>
                  <a:schemeClr val="accent4"/>
                </a:solidFill>
              </a:rPr>
              <a:t>Aivan kuin:</a:t>
            </a:r>
          </a:p>
          <a:p>
            <a:pPr lvl="2"/>
            <a:r>
              <a:rPr lang="fi-FI" dirty="0">
                <a:solidFill>
                  <a:schemeClr val="accent4"/>
                </a:solidFill>
              </a:rPr>
              <a:t>Istut sohvalla, ja se painuu kuopalle. Noustessasi sohvalta se alkaa kohota takaisin ylös.</a:t>
            </a:r>
          </a:p>
          <a:p>
            <a:endParaRPr lang="fi-FI" dirty="0"/>
          </a:p>
        </p:txBody>
      </p:sp>
      <p:grpSp>
        <p:nvGrpSpPr>
          <p:cNvPr id="57" name="Ryhmä 56">
            <a:extLst>
              <a:ext uri="{FF2B5EF4-FFF2-40B4-BE49-F238E27FC236}">
                <a16:creationId xmlns:a16="http://schemas.microsoft.com/office/drawing/2014/main" id="{4D39B357-93C9-21B0-ACBA-8539082313FD}"/>
              </a:ext>
            </a:extLst>
          </p:cNvPr>
          <p:cNvGrpSpPr/>
          <p:nvPr/>
        </p:nvGrpSpPr>
        <p:grpSpPr>
          <a:xfrm>
            <a:off x="7607282" y="-1006242"/>
            <a:ext cx="5004349" cy="7297880"/>
            <a:chOff x="7437161" y="-1048772"/>
            <a:chExt cx="5004349" cy="7297880"/>
          </a:xfrm>
        </p:grpSpPr>
        <p:sp>
          <p:nvSpPr>
            <p:cNvPr id="31" name="Suorakulmio 30">
              <a:extLst>
                <a:ext uri="{FF2B5EF4-FFF2-40B4-BE49-F238E27FC236}">
                  <a16:creationId xmlns:a16="http://schemas.microsoft.com/office/drawing/2014/main" id="{3B456719-7B84-CC85-D4AD-290B854AB190}"/>
                </a:ext>
              </a:extLst>
            </p:cNvPr>
            <p:cNvSpPr/>
            <p:nvPr/>
          </p:nvSpPr>
          <p:spPr>
            <a:xfrm>
              <a:off x="7505700" y="4263452"/>
              <a:ext cx="3352800" cy="198565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2" name="Suorakulmio 31">
              <a:extLst>
                <a:ext uri="{FF2B5EF4-FFF2-40B4-BE49-F238E27FC236}">
                  <a16:creationId xmlns:a16="http://schemas.microsoft.com/office/drawing/2014/main" id="{F6245195-311F-26FC-15A5-37E407F67E77}"/>
                </a:ext>
              </a:extLst>
            </p:cNvPr>
            <p:cNvSpPr/>
            <p:nvPr/>
          </p:nvSpPr>
          <p:spPr>
            <a:xfrm>
              <a:off x="7505700" y="541768"/>
              <a:ext cx="3352800" cy="160647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cxnSp>
          <p:nvCxnSpPr>
            <p:cNvPr id="33" name="Suora yhdysviiva 32">
              <a:extLst>
                <a:ext uri="{FF2B5EF4-FFF2-40B4-BE49-F238E27FC236}">
                  <a16:creationId xmlns:a16="http://schemas.microsoft.com/office/drawing/2014/main" id="{B840186F-394C-E737-C4FC-79A3C59BCCCA}"/>
                </a:ext>
              </a:extLst>
            </p:cNvPr>
            <p:cNvCxnSpPr>
              <a:cxnSpLocks/>
            </p:cNvCxnSpPr>
            <p:nvPr/>
          </p:nvCxnSpPr>
          <p:spPr>
            <a:xfrm>
              <a:off x="7721076" y="1747839"/>
              <a:ext cx="285872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Suorakulmio 33">
              <a:extLst>
                <a:ext uri="{FF2B5EF4-FFF2-40B4-BE49-F238E27FC236}">
                  <a16:creationId xmlns:a16="http://schemas.microsoft.com/office/drawing/2014/main" id="{5035CD9D-E940-6803-A297-25C32214E321}"/>
                </a:ext>
              </a:extLst>
            </p:cNvPr>
            <p:cNvSpPr/>
            <p:nvPr/>
          </p:nvSpPr>
          <p:spPr>
            <a:xfrm>
              <a:off x="7505700" y="2119090"/>
              <a:ext cx="3352800" cy="221394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35" name="Vapaamuotoinen: Muoto 34">
              <a:extLst>
                <a:ext uri="{FF2B5EF4-FFF2-40B4-BE49-F238E27FC236}">
                  <a16:creationId xmlns:a16="http://schemas.microsoft.com/office/drawing/2014/main" id="{1A6CDBE7-05B0-E537-95A2-EF98DD562C9E}"/>
                </a:ext>
              </a:extLst>
            </p:cNvPr>
            <p:cNvSpPr/>
            <p:nvPr/>
          </p:nvSpPr>
          <p:spPr>
            <a:xfrm>
              <a:off x="7972424" y="2834535"/>
              <a:ext cx="2438397" cy="969264"/>
            </a:xfrm>
            <a:custGeom>
              <a:avLst/>
              <a:gdLst>
                <a:gd name="connsiteX0" fmla="*/ 0 w 2404872"/>
                <a:gd name="connsiteY0" fmla="*/ 525780 h 969264"/>
                <a:gd name="connsiteX1" fmla="*/ 0 w 2404872"/>
                <a:gd name="connsiteY1" fmla="*/ 525780 h 969264"/>
                <a:gd name="connsiteX2" fmla="*/ 32004 w 2404872"/>
                <a:gd name="connsiteY2" fmla="*/ 557784 h 969264"/>
                <a:gd name="connsiteX3" fmla="*/ 45720 w 2404872"/>
                <a:gd name="connsiteY3" fmla="*/ 576072 h 969264"/>
                <a:gd name="connsiteX4" fmla="*/ 91440 w 2404872"/>
                <a:gd name="connsiteY4" fmla="*/ 612648 h 969264"/>
                <a:gd name="connsiteX5" fmla="*/ 132588 w 2404872"/>
                <a:gd name="connsiteY5" fmla="*/ 658368 h 969264"/>
                <a:gd name="connsiteX6" fmla="*/ 146304 w 2404872"/>
                <a:gd name="connsiteY6" fmla="*/ 667512 h 969264"/>
                <a:gd name="connsiteX7" fmla="*/ 164592 w 2404872"/>
                <a:gd name="connsiteY7" fmla="*/ 681228 h 969264"/>
                <a:gd name="connsiteX8" fmla="*/ 182880 w 2404872"/>
                <a:gd name="connsiteY8" fmla="*/ 690372 h 969264"/>
                <a:gd name="connsiteX9" fmla="*/ 210312 w 2404872"/>
                <a:gd name="connsiteY9" fmla="*/ 708660 h 969264"/>
                <a:gd name="connsiteX10" fmla="*/ 224028 w 2404872"/>
                <a:gd name="connsiteY10" fmla="*/ 717804 h 969264"/>
                <a:gd name="connsiteX11" fmla="*/ 260604 w 2404872"/>
                <a:gd name="connsiteY11" fmla="*/ 736092 h 969264"/>
                <a:gd name="connsiteX12" fmla="*/ 274320 w 2404872"/>
                <a:gd name="connsiteY12" fmla="*/ 745236 h 969264"/>
                <a:gd name="connsiteX13" fmla="*/ 306324 w 2404872"/>
                <a:gd name="connsiteY13" fmla="*/ 754380 h 969264"/>
                <a:gd name="connsiteX14" fmla="*/ 356616 w 2404872"/>
                <a:gd name="connsiteY14" fmla="*/ 790956 h 969264"/>
                <a:gd name="connsiteX15" fmla="*/ 374904 w 2404872"/>
                <a:gd name="connsiteY15" fmla="*/ 800100 h 969264"/>
                <a:gd name="connsiteX16" fmla="*/ 425196 w 2404872"/>
                <a:gd name="connsiteY16" fmla="*/ 827532 h 969264"/>
                <a:gd name="connsiteX17" fmla="*/ 443484 w 2404872"/>
                <a:gd name="connsiteY17" fmla="*/ 832104 h 969264"/>
                <a:gd name="connsiteX18" fmla="*/ 457200 w 2404872"/>
                <a:gd name="connsiteY18" fmla="*/ 841248 h 969264"/>
                <a:gd name="connsiteX19" fmla="*/ 489204 w 2404872"/>
                <a:gd name="connsiteY19" fmla="*/ 850392 h 969264"/>
                <a:gd name="connsiteX20" fmla="*/ 502920 w 2404872"/>
                <a:gd name="connsiteY20" fmla="*/ 859536 h 969264"/>
                <a:gd name="connsiteX21" fmla="*/ 539496 w 2404872"/>
                <a:gd name="connsiteY21" fmla="*/ 868680 h 969264"/>
                <a:gd name="connsiteX22" fmla="*/ 557784 w 2404872"/>
                <a:gd name="connsiteY22" fmla="*/ 877824 h 969264"/>
                <a:gd name="connsiteX23" fmla="*/ 589788 w 2404872"/>
                <a:gd name="connsiteY23" fmla="*/ 886968 h 969264"/>
                <a:gd name="connsiteX24" fmla="*/ 603504 w 2404872"/>
                <a:gd name="connsiteY24" fmla="*/ 896112 h 969264"/>
                <a:gd name="connsiteX25" fmla="*/ 635508 w 2404872"/>
                <a:gd name="connsiteY25" fmla="*/ 905256 h 969264"/>
                <a:gd name="connsiteX26" fmla="*/ 649224 w 2404872"/>
                <a:gd name="connsiteY26" fmla="*/ 914400 h 969264"/>
                <a:gd name="connsiteX27" fmla="*/ 676656 w 2404872"/>
                <a:gd name="connsiteY27" fmla="*/ 918972 h 969264"/>
                <a:gd name="connsiteX28" fmla="*/ 694944 w 2404872"/>
                <a:gd name="connsiteY28" fmla="*/ 923544 h 969264"/>
                <a:gd name="connsiteX29" fmla="*/ 726948 w 2404872"/>
                <a:gd name="connsiteY29" fmla="*/ 928116 h 969264"/>
                <a:gd name="connsiteX30" fmla="*/ 745236 w 2404872"/>
                <a:gd name="connsiteY30" fmla="*/ 932688 h 969264"/>
                <a:gd name="connsiteX31" fmla="*/ 781812 w 2404872"/>
                <a:gd name="connsiteY31" fmla="*/ 937260 h 969264"/>
                <a:gd name="connsiteX32" fmla="*/ 850392 w 2404872"/>
                <a:gd name="connsiteY32" fmla="*/ 950976 h 969264"/>
                <a:gd name="connsiteX33" fmla="*/ 923544 w 2404872"/>
                <a:gd name="connsiteY33" fmla="*/ 960120 h 969264"/>
                <a:gd name="connsiteX34" fmla="*/ 996696 w 2404872"/>
                <a:gd name="connsiteY34" fmla="*/ 969264 h 969264"/>
                <a:gd name="connsiteX35" fmla="*/ 1261872 w 2404872"/>
                <a:gd name="connsiteY35" fmla="*/ 960120 h 969264"/>
                <a:gd name="connsiteX36" fmla="*/ 1321308 w 2404872"/>
                <a:gd name="connsiteY36" fmla="*/ 950976 h 969264"/>
                <a:gd name="connsiteX37" fmla="*/ 1385316 w 2404872"/>
                <a:gd name="connsiteY37" fmla="*/ 941832 h 969264"/>
                <a:gd name="connsiteX38" fmla="*/ 1421892 w 2404872"/>
                <a:gd name="connsiteY38" fmla="*/ 932688 h 969264"/>
                <a:gd name="connsiteX39" fmla="*/ 1472184 w 2404872"/>
                <a:gd name="connsiteY39" fmla="*/ 928116 h 969264"/>
                <a:gd name="connsiteX40" fmla="*/ 1513332 w 2404872"/>
                <a:gd name="connsiteY40" fmla="*/ 923544 h 969264"/>
                <a:gd name="connsiteX41" fmla="*/ 1531620 w 2404872"/>
                <a:gd name="connsiteY41" fmla="*/ 918972 h 969264"/>
                <a:gd name="connsiteX42" fmla="*/ 1595628 w 2404872"/>
                <a:gd name="connsiteY42" fmla="*/ 909828 h 969264"/>
                <a:gd name="connsiteX43" fmla="*/ 1659636 w 2404872"/>
                <a:gd name="connsiteY43" fmla="*/ 900684 h 969264"/>
                <a:gd name="connsiteX44" fmla="*/ 1696212 w 2404872"/>
                <a:gd name="connsiteY44" fmla="*/ 886968 h 969264"/>
                <a:gd name="connsiteX45" fmla="*/ 1751076 w 2404872"/>
                <a:gd name="connsiteY45" fmla="*/ 873252 h 969264"/>
                <a:gd name="connsiteX46" fmla="*/ 1801368 w 2404872"/>
                <a:gd name="connsiteY46" fmla="*/ 859536 h 969264"/>
                <a:gd name="connsiteX47" fmla="*/ 1819656 w 2404872"/>
                <a:gd name="connsiteY47" fmla="*/ 850392 h 969264"/>
                <a:gd name="connsiteX48" fmla="*/ 1833372 w 2404872"/>
                <a:gd name="connsiteY48" fmla="*/ 845820 h 969264"/>
                <a:gd name="connsiteX49" fmla="*/ 1883664 w 2404872"/>
                <a:gd name="connsiteY49" fmla="*/ 832104 h 969264"/>
                <a:gd name="connsiteX50" fmla="*/ 1911096 w 2404872"/>
                <a:gd name="connsiteY50" fmla="*/ 827532 h 969264"/>
                <a:gd name="connsiteX51" fmla="*/ 1938528 w 2404872"/>
                <a:gd name="connsiteY51" fmla="*/ 813816 h 969264"/>
                <a:gd name="connsiteX52" fmla="*/ 1997964 w 2404872"/>
                <a:gd name="connsiteY52" fmla="*/ 795528 h 969264"/>
                <a:gd name="connsiteX53" fmla="*/ 2034540 w 2404872"/>
                <a:gd name="connsiteY53" fmla="*/ 777240 h 969264"/>
                <a:gd name="connsiteX54" fmla="*/ 2066544 w 2404872"/>
                <a:gd name="connsiteY54" fmla="*/ 768096 h 969264"/>
                <a:gd name="connsiteX55" fmla="*/ 2098548 w 2404872"/>
                <a:gd name="connsiteY55" fmla="*/ 754380 h 969264"/>
                <a:gd name="connsiteX56" fmla="*/ 2116836 w 2404872"/>
                <a:gd name="connsiteY56" fmla="*/ 745236 h 969264"/>
                <a:gd name="connsiteX57" fmla="*/ 2139696 w 2404872"/>
                <a:gd name="connsiteY57" fmla="*/ 740664 h 969264"/>
                <a:gd name="connsiteX58" fmla="*/ 2153412 w 2404872"/>
                <a:gd name="connsiteY58" fmla="*/ 731520 h 969264"/>
                <a:gd name="connsiteX59" fmla="*/ 2189988 w 2404872"/>
                <a:gd name="connsiteY59" fmla="*/ 717804 h 969264"/>
                <a:gd name="connsiteX60" fmla="*/ 2240280 w 2404872"/>
                <a:gd name="connsiteY60" fmla="*/ 685800 h 969264"/>
                <a:gd name="connsiteX61" fmla="*/ 2272284 w 2404872"/>
                <a:gd name="connsiteY61" fmla="*/ 672084 h 969264"/>
                <a:gd name="connsiteX62" fmla="*/ 2286000 w 2404872"/>
                <a:gd name="connsiteY62" fmla="*/ 658368 h 969264"/>
                <a:gd name="connsiteX63" fmla="*/ 2308860 w 2404872"/>
                <a:gd name="connsiteY63" fmla="*/ 649224 h 969264"/>
                <a:gd name="connsiteX64" fmla="*/ 2340864 w 2404872"/>
                <a:gd name="connsiteY64" fmla="*/ 621792 h 969264"/>
                <a:gd name="connsiteX65" fmla="*/ 2354580 w 2404872"/>
                <a:gd name="connsiteY65" fmla="*/ 603504 h 969264"/>
                <a:gd name="connsiteX66" fmla="*/ 2368296 w 2404872"/>
                <a:gd name="connsiteY66" fmla="*/ 598932 h 969264"/>
                <a:gd name="connsiteX67" fmla="*/ 2382012 w 2404872"/>
                <a:gd name="connsiteY67" fmla="*/ 585216 h 969264"/>
                <a:gd name="connsiteX68" fmla="*/ 2395728 w 2404872"/>
                <a:gd name="connsiteY68" fmla="*/ 576072 h 969264"/>
                <a:gd name="connsiteX69" fmla="*/ 2404872 w 2404872"/>
                <a:gd name="connsiteY69" fmla="*/ 562356 h 969264"/>
                <a:gd name="connsiteX70" fmla="*/ 2281428 w 2404872"/>
                <a:gd name="connsiteY70" fmla="*/ 548640 h 969264"/>
                <a:gd name="connsiteX71" fmla="*/ 2244852 w 2404872"/>
                <a:gd name="connsiteY71" fmla="*/ 539496 h 969264"/>
                <a:gd name="connsiteX72" fmla="*/ 2203704 w 2404872"/>
                <a:gd name="connsiteY72" fmla="*/ 530352 h 969264"/>
                <a:gd name="connsiteX73" fmla="*/ 2180844 w 2404872"/>
                <a:gd name="connsiteY73" fmla="*/ 525780 h 969264"/>
                <a:gd name="connsiteX74" fmla="*/ 2167128 w 2404872"/>
                <a:gd name="connsiteY74" fmla="*/ 521208 h 969264"/>
                <a:gd name="connsiteX75" fmla="*/ 2148840 w 2404872"/>
                <a:gd name="connsiteY75" fmla="*/ 516636 h 969264"/>
                <a:gd name="connsiteX76" fmla="*/ 2135124 w 2404872"/>
                <a:gd name="connsiteY76" fmla="*/ 512064 h 969264"/>
                <a:gd name="connsiteX77" fmla="*/ 2112264 w 2404872"/>
                <a:gd name="connsiteY77" fmla="*/ 507492 h 969264"/>
                <a:gd name="connsiteX78" fmla="*/ 2093976 w 2404872"/>
                <a:gd name="connsiteY78" fmla="*/ 502920 h 969264"/>
                <a:gd name="connsiteX79" fmla="*/ 2080260 w 2404872"/>
                <a:gd name="connsiteY79" fmla="*/ 493776 h 969264"/>
                <a:gd name="connsiteX80" fmla="*/ 2039112 w 2404872"/>
                <a:gd name="connsiteY80" fmla="*/ 480060 h 969264"/>
                <a:gd name="connsiteX81" fmla="*/ 2020824 w 2404872"/>
                <a:gd name="connsiteY81" fmla="*/ 466344 h 969264"/>
                <a:gd name="connsiteX82" fmla="*/ 2002536 w 2404872"/>
                <a:gd name="connsiteY82" fmla="*/ 457200 h 969264"/>
                <a:gd name="connsiteX83" fmla="*/ 1988820 w 2404872"/>
                <a:gd name="connsiteY83" fmla="*/ 448056 h 969264"/>
                <a:gd name="connsiteX84" fmla="*/ 1956816 w 2404872"/>
                <a:gd name="connsiteY84" fmla="*/ 416052 h 969264"/>
                <a:gd name="connsiteX85" fmla="*/ 1920240 w 2404872"/>
                <a:gd name="connsiteY85" fmla="*/ 393192 h 969264"/>
                <a:gd name="connsiteX86" fmla="*/ 1901952 w 2404872"/>
                <a:gd name="connsiteY86" fmla="*/ 384048 h 969264"/>
                <a:gd name="connsiteX87" fmla="*/ 1865376 w 2404872"/>
                <a:gd name="connsiteY87" fmla="*/ 370332 h 969264"/>
                <a:gd name="connsiteX88" fmla="*/ 1851660 w 2404872"/>
                <a:gd name="connsiteY88" fmla="*/ 361188 h 969264"/>
                <a:gd name="connsiteX89" fmla="*/ 1824228 w 2404872"/>
                <a:gd name="connsiteY89" fmla="*/ 352044 h 969264"/>
                <a:gd name="connsiteX90" fmla="*/ 1801368 w 2404872"/>
                <a:gd name="connsiteY90" fmla="*/ 338328 h 969264"/>
                <a:gd name="connsiteX91" fmla="*/ 1769364 w 2404872"/>
                <a:gd name="connsiteY91" fmla="*/ 315468 h 969264"/>
                <a:gd name="connsiteX92" fmla="*/ 1746504 w 2404872"/>
                <a:gd name="connsiteY92" fmla="*/ 297180 h 969264"/>
                <a:gd name="connsiteX93" fmla="*/ 1732788 w 2404872"/>
                <a:gd name="connsiteY93" fmla="*/ 292608 h 969264"/>
                <a:gd name="connsiteX94" fmla="*/ 1696212 w 2404872"/>
                <a:gd name="connsiteY94" fmla="*/ 265176 h 969264"/>
                <a:gd name="connsiteX95" fmla="*/ 1682496 w 2404872"/>
                <a:gd name="connsiteY95" fmla="*/ 251460 h 969264"/>
                <a:gd name="connsiteX96" fmla="*/ 1668780 w 2404872"/>
                <a:gd name="connsiteY96" fmla="*/ 246888 h 969264"/>
                <a:gd name="connsiteX97" fmla="*/ 1627632 w 2404872"/>
                <a:gd name="connsiteY97" fmla="*/ 219456 h 969264"/>
                <a:gd name="connsiteX98" fmla="*/ 1591056 w 2404872"/>
                <a:gd name="connsiteY98" fmla="*/ 201168 h 969264"/>
                <a:gd name="connsiteX99" fmla="*/ 1563624 w 2404872"/>
                <a:gd name="connsiteY99" fmla="*/ 196596 h 969264"/>
                <a:gd name="connsiteX100" fmla="*/ 1527048 w 2404872"/>
                <a:gd name="connsiteY100" fmla="*/ 178308 h 969264"/>
                <a:gd name="connsiteX101" fmla="*/ 1513332 w 2404872"/>
                <a:gd name="connsiteY101" fmla="*/ 164592 h 969264"/>
                <a:gd name="connsiteX102" fmla="*/ 1481328 w 2404872"/>
                <a:gd name="connsiteY102" fmla="*/ 150876 h 969264"/>
                <a:gd name="connsiteX103" fmla="*/ 1449324 w 2404872"/>
                <a:gd name="connsiteY103" fmla="*/ 128016 h 969264"/>
                <a:gd name="connsiteX104" fmla="*/ 1403604 w 2404872"/>
                <a:gd name="connsiteY104" fmla="*/ 105156 h 969264"/>
                <a:gd name="connsiteX105" fmla="*/ 1389888 w 2404872"/>
                <a:gd name="connsiteY105" fmla="*/ 96012 h 969264"/>
                <a:gd name="connsiteX106" fmla="*/ 1362456 w 2404872"/>
                <a:gd name="connsiteY106" fmla="*/ 86868 h 969264"/>
                <a:gd name="connsiteX107" fmla="*/ 1339596 w 2404872"/>
                <a:gd name="connsiteY107" fmla="*/ 77724 h 969264"/>
                <a:gd name="connsiteX108" fmla="*/ 1325880 w 2404872"/>
                <a:gd name="connsiteY108" fmla="*/ 73152 h 969264"/>
                <a:gd name="connsiteX109" fmla="*/ 1303020 w 2404872"/>
                <a:gd name="connsiteY109" fmla="*/ 59436 h 969264"/>
                <a:gd name="connsiteX110" fmla="*/ 1275588 w 2404872"/>
                <a:gd name="connsiteY110" fmla="*/ 50292 h 969264"/>
                <a:gd name="connsiteX111" fmla="*/ 1239012 w 2404872"/>
                <a:gd name="connsiteY111" fmla="*/ 32004 h 969264"/>
                <a:gd name="connsiteX112" fmla="*/ 1225296 w 2404872"/>
                <a:gd name="connsiteY112" fmla="*/ 22860 h 969264"/>
                <a:gd name="connsiteX113" fmla="*/ 1202436 w 2404872"/>
                <a:gd name="connsiteY113" fmla="*/ 18288 h 969264"/>
                <a:gd name="connsiteX114" fmla="*/ 1188720 w 2404872"/>
                <a:gd name="connsiteY114" fmla="*/ 13716 h 969264"/>
                <a:gd name="connsiteX115" fmla="*/ 1165860 w 2404872"/>
                <a:gd name="connsiteY115" fmla="*/ 9144 h 969264"/>
                <a:gd name="connsiteX116" fmla="*/ 1152144 w 2404872"/>
                <a:gd name="connsiteY116" fmla="*/ 4572 h 969264"/>
                <a:gd name="connsiteX117" fmla="*/ 1129284 w 2404872"/>
                <a:gd name="connsiteY117" fmla="*/ 0 h 969264"/>
                <a:gd name="connsiteX118" fmla="*/ 996696 w 2404872"/>
                <a:gd name="connsiteY118" fmla="*/ 9144 h 969264"/>
                <a:gd name="connsiteX119" fmla="*/ 960120 w 2404872"/>
                <a:gd name="connsiteY119" fmla="*/ 22860 h 969264"/>
                <a:gd name="connsiteX120" fmla="*/ 941832 w 2404872"/>
                <a:gd name="connsiteY120" fmla="*/ 27432 h 969264"/>
                <a:gd name="connsiteX121" fmla="*/ 909828 w 2404872"/>
                <a:gd name="connsiteY121" fmla="*/ 41148 h 969264"/>
                <a:gd name="connsiteX122" fmla="*/ 886968 w 2404872"/>
                <a:gd name="connsiteY122" fmla="*/ 59436 h 969264"/>
                <a:gd name="connsiteX123" fmla="*/ 873252 w 2404872"/>
                <a:gd name="connsiteY123" fmla="*/ 64008 h 969264"/>
                <a:gd name="connsiteX124" fmla="*/ 850392 w 2404872"/>
                <a:gd name="connsiteY124" fmla="*/ 77724 h 969264"/>
                <a:gd name="connsiteX125" fmla="*/ 809244 w 2404872"/>
                <a:gd name="connsiteY125" fmla="*/ 100584 h 969264"/>
                <a:gd name="connsiteX126" fmla="*/ 795528 w 2404872"/>
                <a:gd name="connsiteY126" fmla="*/ 114300 h 969264"/>
                <a:gd name="connsiteX127" fmla="*/ 768096 w 2404872"/>
                <a:gd name="connsiteY127" fmla="*/ 132588 h 969264"/>
                <a:gd name="connsiteX128" fmla="*/ 722376 w 2404872"/>
                <a:gd name="connsiteY128" fmla="*/ 164592 h 969264"/>
                <a:gd name="connsiteX129" fmla="*/ 699516 w 2404872"/>
                <a:gd name="connsiteY129" fmla="*/ 173736 h 969264"/>
                <a:gd name="connsiteX130" fmla="*/ 685800 w 2404872"/>
                <a:gd name="connsiteY130" fmla="*/ 182880 h 969264"/>
                <a:gd name="connsiteX131" fmla="*/ 672084 w 2404872"/>
                <a:gd name="connsiteY131" fmla="*/ 187452 h 969264"/>
                <a:gd name="connsiteX132" fmla="*/ 649224 w 2404872"/>
                <a:gd name="connsiteY132" fmla="*/ 201168 h 969264"/>
                <a:gd name="connsiteX133" fmla="*/ 630936 w 2404872"/>
                <a:gd name="connsiteY133" fmla="*/ 210312 h 969264"/>
                <a:gd name="connsiteX134" fmla="*/ 598932 w 2404872"/>
                <a:gd name="connsiteY134" fmla="*/ 237744 h 969264"/>
                <a:gd name="connsiteX135" fmla="*/ 548640 w 2404872"/>
                <a:gd name="connsiteY135" fmla="*/ 269748 h 969264"/>
                <a:gd name="connsiteX136" fmla="*/ 539496 w 2404872"/>
                <a:gd name="connsiteY136" fmla="*/ 283464 h 969264"/>
                <a:gd name="connsiteX137" fmla="*/ 502920 w 2404872"/>
                <a:gd name="connsiteY137" fmla="*/ 310896 h 969264"/>
                <a:gd name="connsiteX138" fmla="*/ 470916 w 2404872"/>
                <a:gd name="connsiteY138" fmla="*/ 342900 h 969264"/>
                <a:gd name="connsiteX139" fmla="*/ 438912 w 2404872"/>
                <a:gd name="connsiteY139" fmla="*/ 374904 h 969264"/>
                <a:gd name="connsiteX140" fmla="*/ 393192 w 2404872"/>
                <a:gd name="connsiteY140" fmla="*/ 406908 h 969264"/>
                <a:gd name="connsiteX141" fmla="*/ 365760 w 2404872"/>
                <a:gd name="connsiteY141" fmla="*/ 416052 h 969264"/>
                <a:gd name="connsiteX142" fmla="*/ 265176 w 2404872"/>
                <a:gd name="connsiteY142" fmla="*/ 461772 h 969264"/>
                <a:gd name="connsiteX143" fmla="*/ 237744 w 2404872"/>
                <a:gd name="connsiteY143" fmla="*/ 466344 h 969264"/>
                <a:gd name="connsiteX144" fmla="*/ 196596 w 2404872"/>
                <a:gd name="connsiteY144" fmla="*/ 480060 h 969264"/>
                <a:gd name="connsiteX145" fmla="*/ 160020 w 2404872"/>
                <a:gd name="connsiteY145" fmla="*/ 484632 h 969264"/>
                <a:gd name="connsiteX146" fmla="*/ 137160 w 2404872"/>
                <a:gd name="connsiteY146" fmla="*/ 489204 h 969264"/>
                <a:gd name="connsiteX147" fmla="*/ 109728 w 2404872"/>
                <a:gd name="connsiteY147" fmla="*/ 498348 h 969264"/>
                <a:gd name="connsiteX148" fmla="*/ 77724 w 2404872"/>
                <a:gd name="connsiteY148" fmla="*/ 502920 h 969264"/>
                <a:gd name="connsiteX149" fmla="*/ 64008 w 2404872"/>
                <a:gd name="connsiteY149" fmla="*/ 507492 h 969264"/>
                <a:gd name="connsiteX150" fmla="*/ 27432 w 2404872"/>
                <a:gd name="connsiteY150" fmla="*/ 525780 h 969264"/>
                <a:gd name="connsiteX151" fmla="*/ 0 w 2404872"/>
                <a:gd name="connsiteY151" fmla="*/ 525780 h 96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404872" h="969264">
                  <a:moveTo>
                    <a:pt x="0" y="525780"/>
                  </a:moveTo>
                  <a:lnTo>
                    <a:pt x="0" y="525780"/>
                  </a:lnTo>
                  <a:cubicBezTo>
                    <a:pt x="10668" y="536448"/>
                    <a:pt x="21855" y="546621"/>
                    <a:pt x="32004" y="557784"/>
                  </a:cubicBezTo>
                  <a:cubicBezTo>
                    <a:pt x="37130" y="563422"/>
                    <a:pt x="39934" y="571113"/>
                    <a:pt x="45720" y="576072"/>
                  </a:cubicBezTo>
                  <a:cubicBezTo>
                    <a:pt x="78939" y="604546"/>
                    <a:pt x="52804" y="554694"/>
                    <a:pt x="91440" y="612648"/>
                  </a:cubicBezTo>
                  <a:cubicBezTo>
                    <a:pt x="103724" y="631074"/>
                    <a:pt x="111054" y="644012"/>
                    <a:pt x="132588" y="658368"/>
                  </a:cubicBezTo>
                  <a:cubicBezTo>
                    <a:pt x="137160" y="661416"/>
                    <a:pt x="141833" y="664318"/>
                    <a:pt x="146304" y="667512"/>
                  </a:cubicBezTo>
                  <a:cubicBezTo>
                    <a:pt x="152505" y="671941"/>
                    <a:pt x="158130" y="677189"/>
                    <a:pt x="164592" y="681228"/>
                  </a:cubicBezTo>
                  <a:cubicBezTo>
                    <a:pt x="170372" y="684840"/>
                    <a:pt x="177334" y="686411"/>
                    <a:pt x="182880" y="690372"/>
                  </a:cubicBezTo>
                  <a:cubicBezTo>
                    <a:pt x="243549" y="733707"/>
                    <a:pt x="158005" y="682507"/>
                    <a:pt x="210312" y="708660"/>
                  </a:cubicBezTo>
                  <a:cubicBezTo>
                    <a:pt x="215227" y="711117"/>
                    <a:pt x="219204" y="715173"/>
                    <a:pt x="224028" y="717804"/>
                  </a:cubicBezTo>
                  <a:cubicBezTo>
                    <a:pt x="235995" y="724331"/>
                    <a:pt x="249262" y="728531"/>
                    <a:pt x="260604" y="736092"/>
                  </a:cubicBezTo>
                  <a:cubicBezTo>
                    <a:pt x="265176" y="739140"/>
                    <a:pt x="269405" y="742779"/>
                    <a:pt x="274320" y="745236"/>
                  </a:cubicBezTo>
                  <a:cubicBezTo>
                    <a:pt x="280879" y="748516"/>
                    <a:pt x="300464" y="752915"/>
                    <a:pt x="306324" y="754380"/>
                  </a:cubicBezTo>
                  <a:cubicBezTo>
                    <a:pt x="308250" y="755825"/>
                    <a:pt x="344298" y="783917"/>
                    <a:pt x="356616" y="790956"/>
                  </a:cubicBezTo>
                  <a:cubicBezTo>
                    <a:pt x="362534" y="794337"/>
                    <a:pt x="368986" y="796719"/>
                    <a:pt x="374904" y="800100"/>
                  </a:cubicBezTo>
                  <a:cubicBezTo>
                    <a:pt x="394378" y="811228"/>
                    <a:pt x="397558" y="820622"/>
                    <a:pt x="425196" y="827532"/>
                  </a:cubicBezTo>
                  <a:lnTo>
                    <a:pt x="443484" y="832104"/>
                  </a:lnTo>
                  <a:cubicBezTo>
                    <a:pt x="448056" y="835152"/>
                    <a:pt x="452149" y="839083"/>
                    <a:pt x="457200" y="841248"/>
                  </a:cubicBezTo>
                  <a:cubicBezTo>
                    <a:pt x="477708" y="850037"/>
                    <a:pt x="471410" y="841495"/>
                    <a:pt x="489204" y="850392"/>
                  </a:cubicBezTo>
                  <a:cubicBezTo>
                    <a:pt x="494119" y="852849"/>
                    <a:pt x="497775" y="857607"/>
                    <a:pt x="502920" y="859536"/>
                  </a:cubicBezTo>
                  <a:cubicBezTo>
                    <a:pt x="560168" y="881004"/>
                    <a:pt x="500012" y="851758"/>
                    <a:pt x="539496" y="868680"/>
                  </a:cubicBezTo>
                  <a:cubicBezTo>
                    <a:pt x="545760" y="871365"/>
                    <a:pt x="551520" y="875139"/>
                    <a:pt x="557784" y="877824"/>
                  </a:cubicBezTo>
                  <a:cubicBezTo>
                    <a:pt x="566967" y="881759"/>
                    <a:pt x="580508" y="884648"/>
                    <a:pt x="589788" y="886968"/>
                  </a:cubicBezTo>
                  <a:cubicBezTo>
                    <a:pt x="594360" y="890016"/>
                    <a:pt x="598453" y="893947"/>
                    <a:pt x="603504" y="896112"/>
                  </a:cubicBezTo>
                  <a:cubicBezTo>
                    <a:pt x="624012" y="904901"/>
                    <a:pt x="617714" y="896359"/>
                    <a:pt x="635508" y="905256"/>
                  </a:cubicBezTo>
                  <a:cubicBezTo>
                    <a:pt x="640423" y="907713"/>
                    <a:pt x="644011" y="912662"/>
                    <a:pt x="649224" y="914400"/>
                  </a:cubicBezTo>
                  <a:cubicBezTo>
                    <a:pt x="658018" y="917331"/>
                    <a:pt x="667566" y="917154"/>
                    <a:pt x="676656" y="918972"/>
                  </a:cubicBezTo>
                  <a:cubicBezTo>
                    <a:pt x="682818" y="920204"/>
                    <a:pt x="688762" y="922420"/>
                    <a:pt x="694944" y="923544"/>
                  </a:cubicBezTo>
                  <a:cubicBezTo>
                    <a:pt x="705546" y="925472"/>
                    <a:pt x="716346" y="926188"/>
                    <a:pt x="726948" y="928116"/>
                  </a:cubicBezTo>
                  <a:cubicBezTo>
                    <a:pt x="733130" y="929240"/>
                    <a:pt x="739038" y="931655"/>
                    <a:pt x="745236" y="932688"/>
                  </a:cubicBezTo>
                  <a:cubicBezTo>
                    <a:pt x="757356" y="934708"/>
                    <a:pt x="769620" y="935736"/>
                    <a:pt x="781812" y="937260"/>
                  </a:cubicBezTo>
                  <a:cubicBezTo>
                    <a:pt x="813117" y="947695"/>
                    <a:pt x="790774" y="941040"/>
                    <a:pt x="850392" y="950976"/>
                  </a:cubicBezTo>
                  <a:cubicBezTo>
                    <a:pt x="902908" y="959729"/>
                    <a:pt x="852117" y="951878"/>
                    <a:pt x="923544" y="960120"/>
                  </a:cubicBezTo>
                  <a:lnTo>
                    <a:pt x="996696" y="969264"/>
                  </a:lnTo>
                  <a:cubicBezTo>
                    <a:pt x="1078832" y="967354"/>
                    <a:pt x="1175899" y="967936"/>
                    <a:pt x="1261872" y="960120"/>
                  </a:cubicBezTo>
                  <a:cubicBezTo>
                    <a:pt x="1282151" y="958276"/>
                    <a:pt x="1301227" y="953845"/>
                    <a:pt x="1321308" y="950976"/>
                  </a:cubicBezTo>
                  <a:cubicBezTo>
                    <a:pt x="1343578" y="947795"/>
                    <a:pt x="1363498" y="946507"/>
                    <a:pt x="1385316" y="941832"/>
                  </a:cubicBezTo>
                  <a:cubicBezTo>
                    <a:pt x="1397604" y="939199"/>
                    <a:pt x="1409479" y="934648"/>
                    <a:pt x="1421892" y="932688"/>
                  </a:cubicBezTo>
                  <a:cubicBezTo>
                    <a:pt x="1438519" y="930063"/>
                    <a:pt x="1455434" y="929791"/>
                    <a:pt x="1472184" y="928116"/>
                  </a:cubicBezTo>
                  <a:cubicBezTo>
                    <a:pt x="1485916" y="926743"/>
                    <a:pt x="1499616" y="925068"/>
                    <a:pt x="1513332" y="923544"/>
                  </a:cubicBezTo>
                  <a:cubicBezTo>
                    <a:pt x="1519428" y="922020"/>
                    <a:pt x="1525458" y="920204"/>
                    <a:pt x="1531620" y="918972"/>
                  </a:cubicBezTo>
                  <a:cubicBezTo>
                    <a:pt x="1556621" y="913972"/>
                    <a:pt x="1569139" y="913440"/>
                    <a:pt x="1595628" y="909828"/>
                  </a:cubicBezTo>
                  <a:lnTo>
                    <a:pt x="1659636" y="900684"/>
                  </a:lnTo>
                  <a:cubicBezTo>
                    <a:pt x="1683505" y="884771"/>
                    <a:pt x="1662749" y="896094"/>
                    <a:pt x="1696212" y="886968"/>
                  </a:cubicBezTo>
                  <a:cubicBezTo>
                    <a:pt x="1753139" y="871442"/>
                    <a:pt x="1694227" y="882727"/>
                    <a:pt x="1751076" y="873252"/>
                  </a:cubicBezTo>
                  <a:cubicBezTo>
                    <a:pt x="1824480" y="843890"/>
                    <a:pt x="1718471" y="884405"/>
                    <a:pt x="1801368" y="859536"/>
                  </a:cubicBezTo>
                  <a:cubicBezTo>
                    <a:pt x="1807896" y="857578"/>
                    <a:pt x="1813392" y="853077"/>
                    <a:pt x="1819656" y="850392"/>
                  </a:cubicBezTo>
                  <a:cubicBezTo>
                    <a:pt x="1824086" y="848494"/>
                    <a:pt x="1828756" y="847205"/>
                    <a:pt x="1833372" y="845820"/>
                  </a:cubicBezTo>
                  <a:cubicBezTo>
                    <a:pt x="1840335" y="843731"/>
                    <a:pt x="1872216" y="834394"/>
                    <a:pt x="1883664" y="832104"/>
                  </a:cubicBezTo>
                  <a:cubicBezTo>
                    <a:pt x="1892754" y="830286"/>
                    <a:pt x="1901952" y="829056"/>
                    <a:pt x="1911096" y="827532"/>
                  </a:cubicBezTo>
                  <a:cubicBezTo>
                    <a:pt x="1920240" y="822960"/>
                    <a:pt x="1929036" y="817613"/>
                    <a:pt x="1938528" y="813816"/>
                  </a:cubicBezTo>
                  <a:cubicBezTo>
                    <a:pt x="1964700" y="803347"/>
                    <a:pt x="1974749" y="801332"/>
                    <a:pt x="1997964" y="795528"/>
                  </a:cubicBezTo>
                  <a:cubicBezTo>
                    <a:pt x="2014764" y="784328"/>
                    <a:pt x="2012171" y="784696"/>
                    <a:pt x="2034540" y="777240"/>
                  </a:cubicBezTo>
                  <a:cubicBezTo>
                    <a:pt x="2060552" y="768569"/>
                    <a:pt x="2044529" y="776902"/>
                    <a:pt x="2066544" y="768096"/>
                  </a:cubicBezTo>
                  <a:cubicBezTo>
                    <a:pt x="2077320" y="763785"/>
                    <a:pt x="2087982" y="759183"/>
                    <a:pt x="2098548" y="754380"/>
                  </a:cubicBezTo>
                  <a:cubicBezTo>
                    <a:pt x="2104753" y="751560"/>
                    <a:pt x="2110370" y="747391"/>
                    <a:pt x="2116836" y="745236"/>
                  </a:cubicBezTo>
                  <a:cubicBezTo>
                    <a:pt x="2124208" y="742779"/>
                    <a:pt x="2132076" y="742188"/>
                    <a:pt x="2139696" y="740664"/>
                  </a:cubicBezTo>
                  <a:cubicBezTo>
                    <a:pt x="2144268" y="737616"/>
                    <a:pt x="2148361" y="733685"/>
                    <a:pt x="2153412" y="731520"/>
                  </a:cubicBezTo>
                  <a:cubicBezTo>
                    <a:pt x="2191392" y="715243"/>
                    <a:pt x="2151893" y="740661"/>
                    <a:pt x="2189988" y="717804"/>
                  </a:cubicBezTo>
                  <a:cubicBezTo>
                    <a:pt x="2207027" y="707581"/>
                    <a:pt x="2221429" y="692084"/>
                    <a:pt x="2240280" y="685800"/>
                  </a:cubicBezTo>
                  <a:cubicBezTo>
                    <a:pt x="2251473" y="682069"/>
                    <a:pt x="2262397" y="679146"/>
                    <a:pt x="2272284" y="672084"/>
                  </a:cubicBezTo>
                  <a:cubicBezTo>
                    <a:pt x="2277545" y="668326"/>
                    <a:pt x="2280517" y="661795"/>
                    <a:pt x="2286000" y="658368"/>
                  </a:cubicBezTo>
                  <a:cubicBezTo>
                    <a:pt x="2292960" y="654018"/>
                    <a:pt x="2301686" y="653210"/>
                    <a:pt x="2308860" y="649224"/>
                  </a:cubicBezTo>
                  <a:cubicBezTo>
                    <a:pt x="2318716" y="643749"/>
                    <a:pt x="2333304" y="630612"/>
                    <a:pt x="2340864" y="621792"/>
                  </a:cubicBezTo>
                  <a:cubicBezTo>
                    <a:pt x="2345823" y="616006"/>
                    <a:pt x="2348726" y="608382"/>
                    <a:pt x="2354580" y="603504"/>
                  </a:cubicBezTo>
                  <a:cubicBezTo>
                    <a:pt x="2358282" y="600419"/>
                    <a:pt x="2363724" y="600456"/>
                    <a:pt x="2368296" y="598932"/>
                  </a:cubicBezTo>
                  <a:cubicBezTo>
                    <a:pt x="2372868" y="594360"/>
                    <a:pt x="2377045" y="589355"/>
                    <a:pt x="2382012" y="585216"/>
                  </a:cubicBezTo>
                  <a:cubicBezTo>
                    <a:pt x="2386233" y="581698"/>
                    <a:pt x="2391843" y="579957"/>
                    <a:pt x="2395728" y="576072"/>
                  </a:cubicBezTo>
                  <a:cubicBezTo>
                    <a:pt x="2399613" y="572187"/>
                    <a:pt x="2401824" y="566928"/>
                    <a:pt x="2404872" y="562356"/>
                  </a:cubicBezTo>
                  <a:cubicBezTo>
                    <a:pt x="2359124" y="531858"/>
                    <a:pt x="2407120" y="560424"/>
                    <a:pt x="2281428" y="548640"/>
                  </a:cubicBezTo>
                  <a:cubicBezTo>
                    <a:pt x="2268916" y="547467"/>
                    <a:pt x="2257248" y="541562"/>
                    <a:pt x="2244852" y="539496"/>
                  </a:cubicBezTo>
                  <a:cubicBezTo>
                    <a:pt x="2169367" y="526915"/>
                    <a:pt x="2248725" y="541607"/>
                    <a:pt x="2203704" y="530352"/>
                  </a:cubicBezTo>
                  <a:cubicBezTo>
                    <a:pt x="2196165" y="528467"/>
                    <a:pt x="2188383" y="527665"/>
                    <a:pt x="2180844" y="525780"/>
                  </a:cubicBezTo>
                  <a:cubicBezTo>
                    <a:pt x="2176169" y="524611"/>
                    <a:pt x="2171762" y="522532"/>
                    <a:pt x="2167128" y="521208"/>
                  </a:cubicBezTo>
                  <a:cubicBezTo>
                    <a:pt x="2161086" y="519482"/>
                    <a:pt x="2154882" y="518362"/>
                    <a:pt x="2148840" y="516636"/>
                  </a:cubicBezTo>
                  <a:cubicBezTo>
                    <a:pt x="2144206" y="515312"/>
                    <a:pt x="2139799" y="513233"/>
                    <a:pt x="2135124" y="512064"/>
                  </a:cubicBezTo>
                  <a:cubicBezTo>
                    <a:pt x="2127585" y="510179"/>
                    <a:pt x="2119850" y="509178"/>
                    <a:pt x="2112264" y="507492"/>
                  </a:cubicBezTo>
                  <a:cubicBezTo>
                    <a:pt x="2106130" y="506129"/>
                    <a:pt x="2100072" y="504444"/>
                    <a:pt x="2093976" y="502920"/>
                  </a:cubicBezTo>
                  <a:cubicBezTo>
                    <a:pt x="2089404" y="499872"/>
                    <a:pt x="2085311" y="495941"/>
                    <a:pt x="2080260" y="493776"/>
                  </a:cubicBezTo>
                  <a:cubicBezTo>
                    <a:pt x="2044009" y="478240"/>
                    <a:pt x="2080869" y="503258"/>
                    <a:pt x="2039112" y="480060"/>
                  </a:cubicBezTo>
                  <a:cubicBezTo>
                    <a:pt x="2032451" y="476359"/>
                    <a:pt x="2027286" y="470383"/>
                    <a:pt x="2020824" y="466344"/>
                  </a:cubicBezTo>
                  <a:cubicBezTo>
                    <a:pt x="2015044" y="462732"/>
                    <a:pt x="2008454" y="460581"/>
                    <a:pt x="2002536" y="457200"/>
                  </a:cubicBezTo>
                  <a:cubicBezTo>
                    <a:pt x="1997765" y="454474"/>
                    <a:pt x="1992904" y="451732"/>
                    <a:pt x="1988820" y="448056"/>
                  </a:cubicBezTo>
                  <a:cubicBezTo>
                    <a:pt x="1977606" y="437963"/>
                    <a:pt x="1970310" y="422799"/>
                    <a:pt x="1956816" y="416052"/>
                  </a:cubicBezTo>
                  <a:cubicBezTo>
                    <a:pt x="1910478" y="392883"/>
                    <a:pt x="1967721" y="422868"/>
                    <a:pt x="1920240" y="393192"/>
                  </a:cubicBezTo>
                  <a:cubicBezTo>
                    <a:pt x="1914460" y="389580"/>
                    <a:pt x="1908216" y="386733"/>
                    <a:pt x="1901952" y="384048"/>
                  </a:cubicBezTo>
                  <a:cubicBezTo>
                    <a:pt x="1874253" y="372177"/>
                    <a:pt x="1903264" y="389276"/>
                    <a:pt x="1865376" y="370332"/>
                  </a:cubicBezTo>
                  <a:cubicBezTo>
                    <a:pt x="1860461" y="367875"/>
                    <a:pt x="1856681" y="363420"/>
                    <a:pt x="1851660" y="361188"/>
                  </a:cubicBezTo>
                  <a:cubicBezTo>
                    <a:pt x="1842852" y="357273"/>
                    <a:pt x="1832493" y="357003"/>
                    <a:pt x="1824228" y="352044"/>
                  </a:cubicBezTo>
                  <a:cubicBezTo>
                    <a:pt x="1816608" y="347472"/>
                    <a:pt x="1808382" y="343784"/>
                    <a:pt x="1801368" y="338328"/>
                  </a:cubicBezTo>
                  <a:cubicBezTo>
                    <a:pt x="1768824" y="313016"/>
                    <a:pt x="1797323" y="324788"/>
                    <a:pt x="1769364" y="315468"/>
                  </a:cubicBezTo>
                  <a:cubicBezTo>
                    <a:pt x="1761744" y="309372"/>
                    <a:pt x="1754779" y="302352"/>
                    <a:pt x="1746504" y="297180"/>
                  </a:cubicBezTo>
                  <a:cubicBezTo>
                    <a:pt x="1742417" y="294626"/>
                    <a:pt x="1736854" y="295195"/>
                    <a:pt x="1732788" y="292608"/>
                  </a:cubicBezTo>
                  <a:cubicBezTo>
                    <a:pt x="1719931" y="284426"/>
                    <a:pt x="1706988" y="275952"/>
                    <a:pt x="1696212" y="265176"/>
                  </a:cubicBezTo>
                  <a:cubicBezTo>
                    <a:pt x="1691640" y="260604"/>
                    <a:pt x="1687876" y="255047"/>
                    <a:pt x="1682496" y="251460"/>
                  </a:cubicBezTo>
                  <a:cubicBezTo>
                    <a:pt x="1678486" y="248787"/>
                    <a:pt x="1673352" y="248412"/>
                    <a:pt x="1668780" y="246888"/>
                  </a:cubicBezTo>
                  <a:cubicBezTo>
                    <a:pt x="1628510" y="214672"/>
                    <a:pt x="1663091" y="239718"/>
                    <a:pt x="1627632" y="219456"/>
                  </a:cubicBezTo>
                  <a:cubicBezTo>
                    <a:pt x="1608514" y="208531"/>
                    <a:pt x="1616887" y="208213"/>
                    <a:pt x="1591056" y="201168"/>
                  </a:cubicBezTo>
                  <a:cubicBezTo>
                    <a:pt x="1582113" y="198729"/>
                    <a:pt x="1572768" y="198120"/>
                    <a:pt x="1563624" y="196596"/>
                  </a:cubicBezTo>
                  <a:cubicBezTo>
                    <a:pt x="1529836" y="162808"/>
                    <a:pt x="1573768" y="201668"/>
                    <a:pt x="1527048" y="178308"/>
                  </a:cubicBezTo>
                  <a:cubicBezTo>
                    <a:pt x="1521265" y="175416"/>
                    <a:pt x="1518593" y="168350"/>
                    <a:pt x="1513332" y="164592"/>
                  </a:cubicBezTo>
                  <a:cubicBezTo>
                    <a:pt x="1503445" y="157530"/>
                    <a:pt x="1492521" y="154607"/>
                    <a:pt x="1481328" y="150876"/>
                  </a:cubicBezTo>
                  <a:cubicBezTo>
                    <a:pt x="1440049" y="109597"/>
                    <a:pt x="1482166" y="146262"/>
                    <a:pt x="1449324" y="128016"/>
                  </a:cubicBezTo>
                  <a:cubicBezTo>
                    <a:pt x="1404787" y="103273"/>
                    <a:pt x="1439344" y="114091"/>
                    <a:pt x="1403604" y="105156"/>
                  </a:cubicBezTo>
                  <a:cubicBezTo>
                    <a:pt x="1399032" y="102108"/>
                    <a:pt x="1394909" y="98244"/>
                    <a:pt x="1389888" y="96012"/>
                  </a:cubicBezTo>
                  <a:cubicBezTo>
                    <a:pt x="1381080" y="92097"/>
                    <a:pt x="1371514" y="90162"/>
                    <a:pt x="1362456" y="86868"/>
                  </a:cubicBezTo>
                  <a:cubicBezTo>
                    <a:pt x="1354743" y="84063"/>
                    <a:pt x="1347280" y="80606"/>
                    <a:pt x="1339596" y="77724"/>
                  </a:cubicBezTo>
                  <a:cubicBezTo>
                    <a:pt x="1335084" y="76032"/>
                    <a:pt x="1330191" y="75307"/>
                    <a:pt x="1325880" y="73152"/>
                  </a:cubicBezTo>
                  <a:cubicBezTo>
                    <a:pt x="1317932" y="69178"/>
                    <a:pt x="1311110" y="63113"/>
                    <a:pt x="1303020" y="59436"/>
                  </a:cubicBezTo>
                  <a:cubicBezTo>
                    <a:pt x="1294245" y="55448"/>
                    <a:pt x="1283608" y="55639"/>
                    <a:pt x="1275588" y="50292"/>
                  </a:cubicBezTo>
                  <a:cubicBezTo>
                    <a:pt x="1243811" y="29107"/>
                    <a:pt x="1283751" y="54373"/>
                    <a:pt x="1239012" y="32004"/>
                  </a:cubicBezTo>
                  <a:cubicBezTo>
                    <a:pt x="1234097" y="29547"/>
                    <a:pt x="1230441" y="24789"/>
                    <a:pt x="1225296" y="22860"/>
                  </a:cubicBezTo>
                  <a:cubicBezTo>
                    <a:pt x="1218020" y="20131"/>
                    <a:pt x="1209975" y="20173"/>
                    <a:pt x="1202436" y="18288"/>
                  </a:cubicBezTo>
                  <a:cubicBezTo>
                    <a:pt x="1197761" y="17119"/>
                    <a:pt x="1193395" y="14885"/>
                    <a:pt x="1188720" y="13716"/>
                  </a:cubicBezTo>
                  <a:cubicBezTo>
                    <a:pt x="1181181" y="11831"/>
                    <a:pt x="1173399" y="11029"/>
                    <a:pt x="1165860" y="9144"/>
                  </a:cubicBezTo>
                  <a:cubicBezTo>
                    <a:pt x="1161185" y="7975"/>
                    <a:pt x="1156819" y="5741"/>
                    <a:pt x="1152144" y="4572"/>
                  </a:cubicBezTo>
                  <a:cubicBezTo>
                    <a:pt x="1144605" y="2687"/>
                    <a:pt x="1136904" y="1524"/>
                    <a:pt x="1129284" y="0"/>
                  </a:cubicBezTo>
                  <a:cubicBezTo>
                    <a:pt x="1085088" y="3048"/>
                    <a:pt x="1040815" y="5133"/>
                    <a:pt x="996696" y="9144"/>
                  </a:cubicBezTo>
                  <a:cubicBezTo>
                    <a:pt x="976041" y="11022"/>
                    <a:pt x="979423" y="15621"/>
                    <a:pt x="960120" y="22860"/>
                  </a:cubicBezTo>
                  <a:cubicBezTo>
                    <a:pt x="954236" y="25066"/>
                    <a:pt x="947874" y="25706"/>
                    <a:pt x="941832" y="27432"/>
                  </a:cubicBezTo>
                  <a:cubicBezTo>
                    <a:pt x="931164" y="30480"/>
                    <a:pt x="918972" y="35052"/>
                    <a:pt x="909828" y="41148"/>
                  </a:cubicBezTo>
                  <a:cubicBezTo>
                    <a:pt x="901709" y="46561"/>
                    <a:pt x="895243" y="54264"/>
                    <a:pt x="886968" y="59436"/>
                  </a:cubicBezTo>
                  <a:cubicBezTo>
                    <a:pt x="882881" y="61990"/>
                    <a:pt x="877563" y="61853"/>
                    <a:pt x="873252" y="64008"/>
                  </a:cubicBezTo>
                  <a:cubicBezTo>
                    <a:pt x="865304" y="67982"/>
                    <a:pt x="858160" y="73408"/>
                    <a:pt x="850392" y="77724"/>
                  </a:cubicBezTo>
                  <a:cubicBezTo>
                    <a:pt x="833643" y="87029"/>
                    <a:pt x="825579" y="88333"/>
                    <a:pt x="809244" y="100584"/>
                  </a:cubicBezTo>
                  <a:cubicBezTo>
                    <a:pt x="804071" y="104463"/>
                    <a:pt x="800632" y="110330"/>
                    <a:pt x="795528" y="114300"/>
                  </a:cubicBezTo>
                  <a:cubicBezTo>
                    <a:pt x="786853" y="121047"/>
                    <a:pt x="777099" y="126286"/>
                    <a:pt x="768096" y="132588"/>
                  </a:cubicBezTo>
                  <a:cubicBezTo>
                    <a:pt x="750621" y="144820"/>
                    <a:pt x="742296" y="153727"/>
                    <a:pt x="722376" y="164592"/>
                  </a:cubicBezTo>
                  <a:cubicBezTo>
                    <a:pt x="715171" y="168522"/>
                    <a:pt x="706857" y="170066"/>
                    <a:pt x="699516" y="173736"/>
                  </a:cubicBezTo>
                  <a:cubicBezTo>
                    <a:pt x="694601" y="176193"/>
                    <a:pt x="690715" y="180423"/>
                    <a:pt x="685800" y="182880"/>
                  </a:cubicBezTo>
                  <a:cubicBezTo>
                    <a:pt x="681489" y="185035"/>
                    <a:pt x="676395" y="185297"/>
                    <a:pt x="672084" y="187452"/>
                  </a:cubicBezTo>
                  <a:cubicBezTo>
                    <a:pt x="664136" y="191426"/>
                    <a:pt x="656992" y="196852"/>
                    <a:pt x="649224" y="201168"/>
                  </a:cubicBezTo>
                  <a:cubicBezTo>
                    <a:pt x="643266" y="204478"/>
                    <a:pt x="636388" y="206223"/>
                    <a:pt x="630936" y="210312"/>
                  </a:cubicBezTo>
                  <a:cubicBezTo>
                    <a:pt x="598982" y="234278"/>
                    <a:pt x="626055" y="222675"/>
                    <a:pt x="598932" y="237744"/>
                  </a:cubicBezTo>
                  <a:cubicBezTo>
                    <a:pt x="572793" y="252266"/>
                    <a:pt x="569918" y="248470"/>
                    <a:pt x="548640" y="269748"/>
                  </a:cubicBezTo>
                  <a:cubicBezTo>
                    <a:pt x="544755" y="273633"/>
                    <a:pt x="543072" y="279292"/>
                    <a:pt x="539496" y="283464"/>
                  </a:cubicBezTo>
                  <a:cubicBezTo>
                    <a:pt x="522166" y="303683"/>
                    <a:pt x="524352" y="300180"/>
                    <a:pt x="502920" y="310896"/>
                  </a:cubicBezTo>
                  <a:cubicBezTo>
                    <a:pt x="476132" y="351078"/>
                    <a:pt x="519787" y="288598"/>
                    <a:pt x="470916" y="342900"/>
                  </a:cubicBezTo>
                  <a:cubicBezTo>
                    <a:pt x="439474" y="377835"/>
                    <a:pt x="467650" y="365325"/>
                    <a:pt x="438912" y="374904"/>
                  </a:cubicBezTo>
                  <a:cubicBezTo>
                    <a:pt x="427443" y="383505"/>
                    <a:pt x="404449" y="401279"/>
                    <a:pt x="393192" y="406908"/>
                  </a:cubicBezTo>
                  <a:cubicBezTo>
                    <a:pt x="384571" y="411219"/>
                    <a:pt x="374619" y="412255"/>
                    <a:pt x="365760" y="416052"/>
                  </a:cubicBezTo>
                  <a:cubicBezTo>
                    <a:pt x="337728" y="428066"/>
                    <a:pt x="291806" y="457334"/>
                    <a:pt x="265176" y="461772"/>
                  </a:cubicBezTo>
                  <a:cubicBezTo>
                    <a:pt x="256032" y="463296"/>
                    <a:pt x="246701" y="463955"/>
                    <a:pt x="237744" y="466344"/>
                  </a:cubicBezTo>
                  <a:cubicBezTo>
                    <a:pt x="223774" y="470069"/>
                    <a:pt x="210942" y="478267"/>
                    <a:pt x="196596" y="480060"/>
                  </a:cubicBezTo>
                  <a:cubicBezTo>
                    <a:pt x="184404" y="481584"/>
                    <a:pt x="172164" y="482764"/>
                    <a:pt x="160020" y="484632"/>
                  </a:cubicBezTo>
                  <a:cubicBezTo>
                    <a:pt x="152339" y="485814"/>
                    <a:pt x="144657" y="487159"/>
                    <a:pt x="137160" y="489204"/>
                  </a:cubicBezTo>
                  <a:cubicBezTo>
                    <a:pt x="127861" y="491740"/>
                    <a:pt x="119270" y="496985"/>
                    <a:pt x="109728" y="498348"/>
                  </a:cubicBezTo>
                  <a:lnTo>
                    <a:pt x="77724" y="502920"/>
                  </a:lnTo>
                  <a:cubicBezTo>
                    <a:pt x="73152" y="504444"/>
                    <a:pt x="68395" y="505498"/>
                    <a:pt x="64008" y="507492"/>
                  </a:cubicBezTo>
                  <a:cubicBezTo>
                    <a:pt x="51599" y="513133"/>
                    <a:pt x="40798" y="523107"/>
                    <a:pt x="27432" y="525780"/>
                  </a:cubicBezTo>
                  <a:cubicBezTo>
                    <a:pt x="1583" y="530950"/>
                    <a:pt x="4572" y="525780"/>
                    <a:pt x="0" y="52578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6" name="Vapaamuotoinen: Muoto 35">
              <a:extLst>
                <a:ext uri="{FF2B5EF4-FFF2-40B4-BE49-F238E27FC236}">
                  <a16:creationId xmlns:a16="http://schemas.microsoft.com/office/drawing/2014/main" id="{FF3DB517-7394-8BEC-FF9C-FD6FADD816EA}"/>
                </a:ext>
              </a:extLst>
            </p:cNvPr>
            <p:cNvSpPr/>
            <p:nvPr/>
          </p:nvSpPr>
          <p:spPr>
            <a:xfrm>
              <a:off x="7953375" y="2846169"/>
              <a:ext cx="2457449" cy="556502"/>
            </a:xfrm>
            <a:custGeom>
              <a:avLst/>
              <a:gdLst>
                <a:gd name="connsiteX0" fmla="*/ 0 w 2428875"/>
                <a:gd name="connsiteY0" fmla="*/ 514534 h 556502"/>
                <a:gd name="connsiteX1" fmla="*/ 333375 w 2428875"/>
                <a:gd name="connsiteY1" fmla="*/ 438334 h 556502"/>
                <a:gd name="connsiteX2" fmla="*/ 1114425 w 2428875"/>
                <a:gd name="connsiteY2" fmla="*/ 184 h 556502"/>
                <a:gd name="connsiteX3" fmla="*/ 2085975 w 2428875"/>
                <a:gd name="connsiteY3" fmla="*/ 495484 h 556502"/>
                <a:gd name="connsiteX4" fmla="*/ 2428875 w 2428875"/>
                <a:gd name="connsiteY4" fmla="*/ 552634 h 55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875" h="556502">
                  <a:moveTo>
                    <a:pt x="0" y="514534"/>
                  </a:moveTo>
                  <a:cubicBezTo>
                    <a:pt x="73819" y="519296"/>
                    <a:pt x="147638" y="524059"/>
                    <a:pt x="333375" y="438334"/>
                  </a:cubicBezTo>
                  <a:cubicBezTo>
                    <a:pt x="519113" y="352609"/>
                    <a:pt x="822325" y="-9341"/>
                    <a:pt x="1114425" y="184"/>
                  </a:cubicBezTo>
                  <a:cubicBezTo>
                    <a:pt x="1406525" y="9709"/>
                    <a:pt x="1866900" y="403409"/>
                    <a:pt x="2085975" y="495484"/>
                  </a:cubicBezTo>
                  <a:cubicBezTo>
                    <a:pt x="2305050" y="587559"/>
                    <a:pt x="2381250" y="546284"/>
                    <a:pt x="2428875" y="552634"/>
                  </a:cubicBezTo>
                </a:path>
              </a:pathLst>
            </a:custGeom>
            <a:ln w="381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37" name="Kaari 36">
              <a:extLst>
                <a:ext uri="{FF2B5EF4-FFF2-40B4-BE49-F238E27FC236}">
                  <a16:creationId xmlns:a16="http://schemas.microsoft.com/office/drawing/2014/main" id="{F634AADB-915E-8FA6-05B3-F66DD65BAF7D}"/>
                </a:ext>
              </a:extLst>
            </p:cNvPr>
            <p:cNvSpPr/>
            <p:nvPr/>
          </p:nvSpPr>
          <p:spPr>
            <a:xfrm rot="8054995">
              <a:off x="7239331" y="-262487"/>
              <a:ext cx="5114260" cy="3674563"/>
            </a:xfrm>
            <a:prstGeom prst="arc">
              <a:avLst>
                <a:gd name="adj1" fmla="val 17835636"/>
                <a:gd name="adj2" fmla="val 90569"/>
              </a:avLst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cxnSp>
          <p:nvCxnSpPr>
            <p:cNvPr id="38" name="Suora yhdysviiva 37">
              <a:extLst>
                <a:ext uri="{FF2B5EF4-FFF2-40B4-BE49-F238E27FC236}">
                  <a16:creationId xmlns:a16="http://schemas.microsoft.com/office/drawing/2014/main" id="{8E9AF7DE-3D79-35FC-4232-821801A7F475}"/>
                </a:ext>
              </a:extLst>
            </p:cNvPr>
            <p:cNvCxnSpPr>
              <a:cxnSpLocks/>
            </p:cNvCxnSpPr>
            <p:nvPr/>
          </p:nvCxnSpPr>
          <p:spPr>
            <a:xfrm>
              <a:off x="7677150" y="3347140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uora yhdysviiva 38">
              <a:extLst>
                <a:ext uri="{FF2B5EF4-FFF2-40B4-BE49-F238E27FC236}">
                  <a16:creationId xmlns:a16="http://schemas.microsoft.com/office/drawing/2014/main" id="{A98657E1-375D-360A-8087-FA2D1FD64C96}"/>
                </a:ext>
              </a:extLst>
            </p:cNvPr>
            <p:cNvCxnSpPr>
              <a:cxnSpLocks/>
            </p:cNvCxnSpPr>
            <p:nvPr/>
          </p:nvCxnSpPr>
          <p:spPr>
            <a:xfrm>
              <a:off x="10400523" y="3406429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uora nuoliyhdysviiva 39">
              <a:extLst>
                <a:ext uri="{FF2B5EF4-FFF2-40B4-BE49-F238E27FC236}">
                  <a16:creationId xmlns:a16="http://schemas.microsoft.com/office/drawing/2014/main" id="{16953EBF-CDFD-6188-56D6-EC93E89FB68D}"/>
                </a:ext>
              </a:extLst>
            </p:cNvPr>
            <p:cNvCxnSpPr/>
            <p:nvPr/>
          </p:nvCxnSpPr>
          <p:spPr>
            <a:xfrm>
              <a:off x="8466157" y="3795113"/>
              <a:ext cx="0" cy="26581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uora nuoliyhdysviiva 40">
              <a:extLst>
                <a:ext uri="{FF2B5EF4-FFF2-40B4-BE49-F238E27FC236}">
                  <a16:creationId xmlns:a16="http://schemas.microsoft.com/office/drawing/2014/main" id="{83E263EE-8627-27BF-19BE-B8DF54D78CB2}"/>
                </a:ext>
              </a:extLst>
            </p:cNvPr>
            <p:cNvCxnSpPr/>
            <p:nvPr/>
          </p:nvCxnSpPr>
          <p:spPr>
            <a:xfrm>
              <a:off x="9097057" y="3908296"/>
              <a:ext cx="0" cy="26581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uora nuoliyhdysviiva 41">
              <a:extLst>
                <a:ext uri="{FF2B5EF4-FFF2-40B4-BE49-F238E27FC236}">
                  <a16:creationId xmlns:a16="http://schemas.microsoft.com/office/drawing/2014/main" id="{1CD9ACBA-2850-34FA-1ED7-F0165BAB2BF0}"/>
                </a:ext>
              </a:extLst>
            </p:cNvPr>
            <p:cNvCxnSpPr/>
            <p:nvPr/>
          </p:nvCxnSpPr>
          <p:spPr>
            <a:xfrm>
              <a:off x="9709019" y="3803799"/>
              <a:ext cx="0" cy="26581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Kaari 42">
              <a:extLst>
                <a:ext uri="{FF2B5EF4-FFF2-40B4-BE49-F238E27FC236}">
                  <a16:creationId xmlns:a16="http://schemas.microsoft.com/office/drawing/2014/main" id="{30370974-401E-50C9-A258-B0615A54745F}"/>
                </a:ext>
              </a:extLst>
            </p:cNvPr>
            <p:cNvSpPr/>
            <p:nvPr/>
          </p:nvSpPr>
          <p:spPr>
            <a:xfrm rot="7335856">
              <a:off x="6480562" y="-92173"/>
              <a:ext cx="6917548" cy="5004349"/>
            </a:xfrm>
            <a:prstGeom prst="arc">
              <a:avLst>
                <a:gd name="adj1" fmla="val 19237819"/>
                <a:gd name="adj2" fmla="val 90569"/>
              </a:avLst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44" name="Tekstiruutu 43">
              <a:extLst>
                <a:ext uri="{FF2B5EF4-FFF2-40B4-BE49-F238E27FC236}">
                  <a16:creationId xmlns:a16="http://schemas.microsoft.com/office/drawing/2014/main" id="{3FEC2ABB-8883-8BB4-4BBB-57ECA92480F8}"/>
                </a:ext>
              </a:extLst>
            </p:cNvPr>
            <p:cNvSpPr txBox="1"/>
            <p:nvPr/>
          </p:nvSpPr>
          <p:spPr>
            <a:xfrm>
              <a:off x="8640321" y="3518114"/>
              <a:ext cx="14276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Maan pinta</a:t>
              </a:r>
            </a:p>
          </p:txBody>
        </p:sp>
        <p:cxnSp>
          <p:nvCxnSpPr>
            <p:cNvPr id="45" name="Suora nuoliyhdysviiva 44">
              <a:extLst>
                <a:ext uri="{FF2B5EF4-FFF2-40B4-BE49-F238E27FC236}">
                  <a16:creationId xmlns:a16="http://schemas.microsoft.com/office/drawing/2014/main" id="{12776105-4793-1EBB-E704-9E83F2FC2C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9380" y="5175908"/>
              <a:ext cx="0" cy="24388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uora nuoliyhdysviiva 45">
              <a:extLst>
                <a:ext uri="{FF2B5EF4-FFF2-40B4-BE49-F238E27FC236}">
                  <a16:creationId xmlns:a16="http://schemas.microsoft.com/office/drawing/2014/main" id="{5D65060A-C19E-2D37-826E-F87425D97F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16789" y="5297850"/>
              <a:ext cx="0" cy="24388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uora nuoliyhdysviiva 46">
              <a:extLst>
                <a:ext uri="{FF2B5EF4-FFF2-40B4-BE49-F238E27FC236}">
                  <a16:creationId xmlns:a16="http://schemas.microsoft.com/office/drawing/2014/main" id="{0360549B-1632-7812-ED57-5B06F835B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82173" y="5191611"/>
              <a:ext cx="0" cy="24388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kstiruutu 47">
              <a:extLst>
                <a:ext uri="{FF2B5EF4-FFF2-40B4-BE49-F238E27FC236}">
                  <a16:creationId xmlns:a16="http://schemas.microsoft.com/office/drawing/2014/main" id="{E56DC415-B940-17FF-B2F6-8F7D6640C6EF}"/>
                </a:ext>
              </a:extLst>
            </p:cNvPr>
            <p:cNvSpPr txBox="1"/>
            <p:nvPr/>
          </p:nvSpPr>
          <p:spPr>
            <a:xfrm>
              <a:off x="8657878" y="1376661"/>
              <a:ext cx="1626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Maan pinta</a:t>
              </a:r>
            </a:p>
          </p:txBody>
        </p:sp>
        <p:sp>
          <p:nvSpPr>
            <p:cNvPr id="49" name="Tekstiruutu 48">
              <a:extLst>
                <a:ext uri="{FF2B5EF4-FFF2-40B4-BE49-F238E27FC236}">
                  <a16:creationId xmlns:a16="http://schemas.microsoft.com/office/drawing/2014/main" id="{0F09D800-8192-6F13-C515-99B7A769B98A}"/>
                </a:ext>
              </a:extLst>
            </p:cNvPr>
            <p:cNvSpPr txBox="1"/>
            <p:nvPr/>
          </p:nvSpPr>
          <p:spPr>
            <a:xfrm>
              <a:off x="8733772" y="2919122"/>
              <a:ext cx="1626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Jäätikkö</a:t>
              </a:r>
            </a:p>
          </p:txBody>
        </p:sp>
        <p:cxnSp>
          <p:nvCxnSpPr>
            <p:cNvPr id="50" name="Suora yhdysviiva 49">
              <a:extLst>
                <a:ext uri="{FF2B5EF4-FFF2-40B4-BE49-F238E27FC236}">
                  <a16:creationId xmlns:a16="http://schemas.microsoft.com/office/drawing/2014/main" id="{58DAC0B9-11E6-41B7-F7D9-752F1DDF53DF}"/>
                </a:ext>
              </a:extLst>
            </p:cNvPr>
            <p:cNvCxnSpPr>
              <a:cxnSpLocks/>
            </p:cNvCxnSpPr>
            <p:nvPr/>
          </p:nvCxnSpPr>
          <p:spPr>
            <a:xfrm>
              <a:off x="10284521" y="5348287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uora yhdysviiva 50">
              <a:extLst>
                <a:ext uri="{FF2B5EF4-FFF2-40B4-BE49-F238E27FC236}">
                  <a16:creationId xmlns:a16="http://schemas.microsoft.com/office/drawing/2014/main" id="{11491647-0CE1-B672-8FEB-CC67D15AC983}"/>
                </a:ext>
              </a:extLst>
            </p:cNvPr>
            <p:cNvCxnSpPr>
              <a:cxnSpLocks/>
            </p:cNvCxnSpPr>
            <p:nvPr/>
          </p:nvCxnSpPr>
          <p:spPr>
            <a:xfrm>
              <a:off x="7762098" y="5287897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kstiruutu 51">
              <a:extLst>
                <a:ext uri="{FF2B5EF4-FFF2-40B4-BE49-F238E27FC236}">
                  <a16:creationId xmlns:a16="http://schemas.microsoft.com/office/drawing/2014/main" id="{C66B6331-F971-3E6F-8EB0-793FAAA3FF33}"/>
                </a:ext>
              </a:extLst>
            </p:cNvPr>
            <p:cNvSpPr txBox="1"/>
            <p:nvPr/>
          </p:nvSpPr>
          <p:spPr>
            <a:xfrm>
              <a:off x="8591306" y="5614265"/>
              <a:ext cx="14276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Maan pinta</a:t>
              </a:r>
            </a:p>
          </p:txBody>
        </p:sp>
        <p:sp>
          <p:nvSpPr>
            <p:cNvPr id="53" name="Tekstiruutu 52">
              <a:extLst>
                <a:ext uri="{FF2B5EF4-FFF2-40B4-BE49-F238E27FC236}">
                  <a16:creationId xmlns:a16="http://schemas.microsoft.com/office/drawing/2014/main" id="{DC3D2C6C-1A43-7127-9707-D21F2C09E180}"/>
                </a:ext>
              </a:extLst>
            </p:cNvPr>
            <p:cNvSpPr txBox="1"/>
            <p:nvPr/>
          </p:nvSpPr>
          <p:spPr>
            <a:xfrm>
              <a:off x="7502711" y="529032"/>
              <a:ext cx="335280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Maa on tasainen ennen jääkautta.</a:t>
              </a:r>
            </a:p>
          </p:txBody>
        </p:sp>
        <p:sp>
          <p:nvSpPr>
            <p:cNvPr id="54" name="Tekstiruutu 53">
              <a:extLst>
                <a:ext uri="{FF2B5EF4-FFF2-40B4-BE49-F238E27FC236}">
                  <a16:creationId xmlns:a16="http://schemas.microsoft.com/office/drawing/2014/main" id="{84085953-D84E-DC29-E146-404DC4E1AB14}"/>
                </a:ext>
              </a:extLst>
            </p:cNvPr>
            <p:cNvSpPr txBox="1"/>
            <p:nvPr/>
          </p:nvSpPr>
          <p:spPr>
            <a:xfrm>
              <a:off x="7505383" y="2116865"/>
              <a:ext cx="3350128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Jääkaudella syntyy jäätikkö. Se painaa paljon, ja maa painuu kuopalle.</a:t>
              </a:r>
            </a:p>
          </p:txBody>
        </p:sp>
        <p:sp>
          <p:nvSpPr>
            <p:cNvPr id="55" name="Tekstiruutu 54">
              <a:extLst>
                <a:ext uri="{FF2B5EF4-FFF2-40B4-BE49-F238E27FC236}">
                  <a16:creationId xmlns:a16="http://schemas.microsoft.com/office/drawing/2014/main" id="{9239EBAD-62A4-117F-2DC0-27D0883D05BC}"/>
                </a:ext>
              </a:extLst>
            </p:cNvPr>
            <p:cNvSpPr txBox="1"/>
            <p:nvPr/>
          </p:nvSpPr>
          <p:spPr>
            <a:xfrm>
              <a:off x="7502711" y="4332030"/>
              <a:ext cx="3352800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Kun jää sulaa, maa alkaa nousta. Se haluaa samaan asentoon kuin ennen.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042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279821-F43D-F03F-7E5C-3542F6D38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maankohoamisen voi havaita?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076CB0-1878-BEAB-F114-3004A971E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860550"/>
            <a:ext cx="6324600" cy="4632325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1. Maisema muuttuu </a:t>
            </a:r>
          </a:p>
          <a:p>
            <a:r>
              <a:rPr lang="fi-FI" dirty="0"/>
              <a:t>Ranta siirtyy kauemmas</a:t>
            </a:r>
          </a:p>
          <a:p>
            <a:r>
              <a:rPr lang="fi-FI" dirty="0"/>
              <a:t>Ennen oli saaria, jotka ovat nyt kiinni muussa maassa</a:t>
            </a:r>
          </a:p>
          <a:p>
            <a:r>
              <a:rPr lang="fi-FI" dirty="0"/>
              <a:t>Herrainpäivät oli pitkään saaria, joihin pääsi vain veneellä</a:t>
            </a:r>
          </a:p>
          <a:p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  <p:pic>
        <p:nvPicPr>
          <p:cNvPr id="5" name="Kuva 4" descr="Kuva, joka sisältää kohteen teksti, kartta, atlas&#10;&#10;Tekoälyllä luotu sisältö voi olla virheellistä.">
            <a:extLst>
              <a:ext uri="{FF2B5EF4-FFF2-40B4-BE49-F238E27FC236}">
                <a16:creationId xmlns:a16="http://schemas.microsoft.com/office/drawing/2014/main" id="{A64C62BD-84AC-6212-65CB-C4BA38F3A9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2194" y="1478757"/>
            <a:ext cx="4591311" cy="4529136"/>
          </a:xfrm>
          <a:prstGeom prst="rect">
            <a:avLst/>
          </a:prstGeom>
        </p:spPr>
      </p:pic>
      <p:sp>
        <p:nvSpPr>
          <p:cNvPr id="4" name="Ellipsi 3">
            <a:extLst>
              <a:ext uri="{FF2B5EF4-FFF2-40B4-BE49-F238E27FC236}">
                <a16:creationId xmlns:a16="http://schemas.microsoft.com/office/drawing/2014/main" id="{CE1E3190-9C24-A534-7C0D-348E09AC9BE9}"/>
              </a:ext>
            </a:extLst>
          </p:cNvPr>
          <p:cNvSpPr/>
          <p:nvPr/>
        </p:nvSpPr>
        <p:spPr>
          <a:xfrm>
            <a:off x="8953500" y="3814761"/>
            <a:ext cx="514349" cy="438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1B0036D9-D712-5AFC-88C5-AC9304CF4144}"/>
              </a:ext>
            </a:extLst>
          </p:cNvPr>
          <p:cNvCxnSpPr>
            <a:cxnSpLocks/>
          </p:cNvCxnSpPr>
          <p:nvPr/>
        </p:nvCxnSpPr>
        <p:spPr>
          <a:xfrm flipV="1">
            <a:off x="6783572" y="4067175"/>
            <a:ext cx="2084203" cy="1858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iruutu 5">
            <a:extLst>
              <a:ext uri="{FF2B5EF4-FFF2-40B4-BE49-F238E27FC236}">
                <a16:creationId xmlns:a16="http://schemas.microsoft.com/office/drawing/2014/main" id="{7A732568-E1D2-4D54-1515-05443834893B}"/>
              </a:ext>
            </a:extLst>
          </p:cNvPr>
          <p:cNvSpPr txBox="1"/>
          <p:nvPr/>
        </p:nvSpPr>
        <p:spPr>
          <a:xfrm>
            <a:off x="743015" y="4929871"/>
            <a:ext cx="465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/>
              </a:rPr>
              <a:t>Milloin kotisi tai koulusi alue on paljastunut veden alta?</a:t>
            </a:r>
            <a:endParaRPr lang="fi-FI" dirty="0"/>
          </a:p>
        </p:txBody>
      </p:sp>
      <p:pic>
        <p:nvPicPr>
          <p:cNvPr id="9" name="Kuva 8" descr="Kysymysmerkki tasaisella täytöllä">
            <a:extLst>
              <a:ext uri="{FF2B5EF4-FFF2-40B4-BE49-F238E27FC236}">
                <a16:creationId xmlns:a16="http://schemas.microsoft.com/office/drawing/2014/main" id="{61FC3D3C-A9D2-8502-8B47-2B6E8B7A7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35468">
            <a:off x="5146493" y="47291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2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A7B34A-54FB-EF84-E891-7A4261742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"/>
            <a:ext cx="10515600" cy="1325563"/>
          </a:xfrm>
        </p:spPr>
        <p:txBody>
          <a:bodyPr/>
          <a:lstStyle/>
          <a:p>
            <a:r>
              <a:rPr lang="fi-FI" dirty="0"/>
              <a:t>Miten maankohoamisen voi havaita?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035CEF-C9BA-12BD-6C27-A1F87ECD2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7137"/>
            <a:ext cx="10086975" cy="4184650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2. Luonto muuttuu</a:t>
            </a:r>
          </a:p>
          <a:p>
            <a:r>
              <a:rPr lang="fi-FI" dirty="0"/>
              <a:t>Juuri paljastuneella ja kauan kohonneella maalla elää eri lajeja</a:t>
            </a:r>
          </a:p>
          <a:p>
            <a:r>
              <a:rPr lang="fi-FI" dirty="0"/>
              <a:t>Merestä nousseelle maalle kasvavat ensin heinät, sitten pensaat</a:t>
            </a:r>
          </a:p>
          <a:p>
            <a:pPr lvl="1"/>
            <a:r>
              <a:rPr lang="fi-FI" dirty="0"/>
              <a:t>Myöhemmin lehtipuut ja viimeisenä havupuut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6BBBC23-316B-35D4-4833-C3780136F0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2864" y="5005827"/>
            <a:ext cx="1805306" cy="963054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7D99511-1176-5D18-EAF8-8E1F165304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45" y="5374181"/>
            <a:ext cx="1114425" cy="53336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8EC8803E-0D2C-1677-AB37-3BED6B6C46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1167" y="4225355"/>
            <a:ext cx="2527472" cy="187540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F28E01B8-4709-FB2D-676E-D82C594A6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584" y="4065587"/>
            <a:ext cx="3629158" cy="2035175"/>
          </a:xfrm>
          <a:prstGeom prst="rect">
            <a:avLst/>
          </a:prstGeom>
        </p:spPr>
      </p:pic>
      <p:cxnSp>
        <p:nvCxnSpPr>
          <p:cNvPr id="16" name="Suora nuoliyhdysviiva 15">
            <a:extLst>
              <a:ext uri="{FF2B5EF4-FFF2-40B4-BE49-F238E27FC236}">
                <a16:creationId xmlns:a16="http://schemas.microsoft.com/office/drawing/2014/main" id="{3594A738-80C1-FAAC-A3C3-7073FEAD8735}"/>
              </a:ext>
            </a:extLst>
          </p:cNvPr>
          <p:cNvCxnSpPr/>
          <p:nvPr/>
        </p:nvCxnSpPr>
        <p:spPr>
          <a:xfrm>
            <a:off x="1952625" y="5502593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uora nuoliyhdysviiva 17">
            <a:extLst>
              <a:ext uri="{FF2B5EF4-FFF2-40B4-BE49-F238E27FC236}">
                <a16:creationId xmlns:a16="http://schemas.microsoft.com/office/drawing/2014/main" id="{29AF8C69-BEF2-8EB8-8C17-B757947BC851}"/>
              </a:ext>
            </a:extLst>
          </p:cNvPr>
          <p:cNvCxnSpPr/>
          <p:nvPr/>
        </p:nvCxnSpPr>
        <p:spPr>
          <a:xfrm>
            <a:off x="7700859" y="5487354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6184C18C-609D-6C97-EDFE-9A1838CEBCC7}"/>
              </a:ext>
            </a:extLst>
          </p:cNvPr>
          <p:cNvCxnSpPr/>
          <p:nvPr/>
        </p:nvCxnSpPr>
        <p:spPr>
          <a:xfrm>
            <a:off x="4619625" y="5499736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98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E616B-98C8-63DB-A27F-1F29994FD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8718" y="-47725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Luonto muuttuu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C65D6F7A-06B1-9FA9-3334-4E5123E561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10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837FCA5A-B6B1-A6EC-E2D4-2AC219B30B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131" y="213825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B60B965B-F16D-5D76-A3BE-F4B9AAE695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580" y="299190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894ADA36-4810-28EE-1C23-3EBF67053C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899" y="400663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D7644F08-FE76-D9CD-FAC0-415FB5A4EA6B}"/>
              </a:ext>
            </a:extLst>
          </p:cNvPr>
          <p:cNvSpPr txBox="1"/>
          <p:nvPr/>
        </p:nvSpPr>
        <p:spPr>
          <a:xfrm>
            <a:off x="236387" y="973478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vähän aikaa sitten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CD391000-925B-E6F2-8830-AC80AC1BD850}"/>
              </a:ext>
            </a:extLst>
          </p:cNvPr>
          <p:cNvSpPr txBox="1"/>
          <p:nvPr/>
        </p:nvSpPr>
        <p:spPr>
          <a:xfrm>
            <a:off x="8799567" y="3627349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kauan sitten</a:t>
            </a:r>
          </a:p>
        </p:txBody>
      </p:sp>
      <p:sp>
        <p:nvSpPr>
          <p:cNvPr id="21" name="Ajatuskupla: Pilvi 20">
            <a:extLst>
              <a:ext uri="{FF2B5EF4-FFF2-40B4-BE49-F238E27FC236}">
                <a16:creationId xmlns:a16="http://schemas.microsoft.com/office/drawing/2014/main" id="{99F5853E-CAF5-983B-792E-D0FD71DD2A1B}"/>
              </a:ext>
            </a:extLst>
          </p:cNvPr>
          <p:cNvSpPr/>
          <p:nvPr/>
        </p:nvSpPr>
        <p:spPr>
          <a:xfrm rot="20621886" flipH="1">
            <a:off x="9001695" y="924698"/>
            <a:ext cx="2868039" cy="1850955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3082AF54-E57D-3B6A-EBF9-AF95A6719A60}"/>
              </a:ext>
            </a:extLst>
          </p:cNvPr>
          <p:cNvSpPr txBox="1"/>
          <p:nvPr/>
        </p:nvSpPr>
        <p:spPr>
          <a:xfrm>
            <a:off x="9674208" y="1521026"/>
            <a:ext cx="1992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Miten lajisto on muuttunut?</a:t>
            </a:r>
          </a:p>
        </p:txBody>
      </p:sp>
    </p:spTree>
    <p:extLst>
      <p:ext uri="{BB962C8B-B14F-4D97-AF65-F5344CB8AC3E}">
        <p14:creationId xmlns:p14="http://schemas.microsoft.com/office/powerpoint/2010/main" val="152261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 animBg="1"/>
      <p:bldP spid="22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</TotalTime>
  <Words>485</Words>
  <Application>Microsoft Office PowerPoint</Application>
  <PresentationFormat>Laajakuva</PresentationFormat>
  <Paragraphs>113</Paragraphs>
  <Slides>22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Office-teema</vt:lpstr>
      <vt:lpstr>Luonto Herrainpäivillä</vt:lpstr>
      <vt:lpstr>Oppimistavoitteet</vt:lpstr>
      <vt:lpstr>Avainsanat</vt:lpstr>
      <vt:lpstr>Herrainpäivien luonto</vt:lpstr>
      <vt:lpstr>Miksi maa kohoaa?</vt:lpstr>
      <vt:lpstr>Miksi maa kohoaa?</vt:lpstr>
      <vt:lpstr>Miten maankohoamisen voi havaita?</vt:lpstr>
      <vt:lpstr>Miten maankohoamisen voi havaita?</vt:lpstr>
      <vt:lpstr>Luonto muuttuu</vt:lpstr>
      <vt:lpstr>Luonto muuttuu</vt:lpstr>
      <vt:lpstr>Rantakivikko ja -niitty</vt:lpstr>
      <vt:lpstr>Rantakivikko ja -niitty</vt:lpstr>
      <vt:lpstr>Luonto muuttuu</vt:lpstr>
      <vt:lpstr>Lehto</vt:lpstr>
      <vt:lpstr>Lehto</vt:lpstr>
      <vt:lpstr>Luonto muuttuu</vt:lpstr>
      <vt:lpstr>Lehtomainen kangasmetsä</vt:lpstr>
      <vt:lpstr>Lehtomainen kangasmetsä</vt:lpstr>
      <vt:lpstr>Luonto muuttuu</vt:lpstr>
      <vt:lpstr>Kuusimetsä = tuore kangasmetsä</vt:lpstr>
      <vt:lpstr>Kuusimetsä = tuore kangasmetsä</vt:lpstr>
      <vt:lpstr>Yhteenveto</vt:lpstr>
    </vt:vector>
  </TitlesOfParts>
  <Company>Porin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Ella Ranne</dc:creator>
  <cp:lastModifiedBy>Ella Ranne</cp:lastModifiedBy>
  <cp:revision>93</cp:revision>
  <dcterms:created xsi:type="dcterms:W3CDTF">2026-05-22T07:59:26Z</dcterms:created>
  <dcterms:modified xsi:type="dcterms:W3CDTF">2026-07-20T08:09:04Z</dcterms:modified>
</cp:coreProperties>
</file>